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67" r:id="rId3"/>
    <p:sldId id="257" r:id="rId4"/>
    <p:sldId id="258" r:id="rId5"/>
    <p:sldId id="260" r:id="rId6"/>
    <p:sldId id="259" r:id="rId7"/>
    <p:sldId id="261" r:id="rId8"/>
    <p:sldId id="262" r:id="rId9"/>
    <p:sldId id="264" r:id="rId10"/>
    <p:sldId id="263" r:id="rId11"/>
    <p:sldId id="271" r:id="rId12"/>
    <p:sldId id="266"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197" autoAdjust="0"/>
  </p:normalViewPr>
  <p:slideViewPr>
    <p:cSldViewPr snapToGrid="0">
      <p:cViewPr varScale="1">
        <p:scale>
          <a:sx n="52" d="100"/>
          <a:sy n="52" d="100"/>
        </p:scale>
        <p:origin x="14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5698E1-6A83-40DF-966F-F5336F6F3C9C}" type="datetimeFigureOut">
              <a:rPr lang="en-US" smtClean="0"/>
              <a:t>9/10/2018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76398-3E00-474B-BE6E-671F6BDC1E63}" type="slidenum">
              <a:rPr lang="en-US" smtClean="0"/>
              <a:t>‹#›</a:t>
            </a:fld>
            <a:endParaRPr lang="en-US"/>
          </a:p>
        </p:txBody>
      </p:sp>
    </p:spTree>
    <p:extLst>
      <p:ext uri="{BB962C8B-B14F-4D97-AF65-F5344CB8AC3E}">
        <p14:creationId xmlns:p14="http://schemas.microsoft.com/office/powerpoint/2010/main" val="102678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kaztechnologies.com/faq/#frequencyrati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kaztechnologies.com/faq/#dampingrati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idea is simple: Protect sensitive objects from vibrating floors and foundations. So is the basic vibration-isolation system model, </a:t>
            </a:r>
          </a:p>
          <a:p>
            <a:r>
              <a:rPr lang="en-US" sz="1200" b="0" i="0" kern="1200" dirty="0" smtClean="0">
                <a:solidFill>
                  <a:schemeClr val="tx1"/>
                </a:solidFill>
                <a:effectLst/>
                <a:latin typeface="+mn-lt"/>
                <a:ea typeface="+mn-ea"/>
                <a:cs typeface="+mn-cs"/>
              </a:rPr>
              <a:t>The spring</a:t>
            </a:r>
            <a:r>
              <a:rPr lang="en-US" sz="1200" b="0" i="0" kern="1200" baseline="0" dirty="0" smtClean="0">
                <a:solidFill>
                  <a:schemeClr val="tx1"/>
                </a:solidFill>
                <a:effectLst/>
                <a:latin typeface="+mn-lt"/>
                <a:ea typeface="+mn-ea"/>
                <a:cs typeface="+mn-cs"/>
              </a:rPr>
              <a:t> resists the movement of the vibration because it exerts an opposing force proportional to its displacement.</a:t>
            </a:r>
          </a:p>
          <a:p>
            <a:r>
              <a:rPr lang="en-US" sz="1200" b="0" i="0" kern="1200" baseline="0" dirty="0" smtClean="0">
                <a:solidFill>
                  <a:schemeClr val="tx1"/>
                </a:solidFill>
                <a:effectLst/>
                <a:latin typeface="+mn-lt"/>
                <a:ea typeface="+mn-ea"/>
                <a:cs typeface="+mn-cs"/>
              </a:rPr>
              <a:t>The damper consists of a piston moving through a viscous fluid, or a conductor moving in a  magnetic field, and it removes kinetic energy and dissipate it as heat.</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3</a:t>
            </a:fld>
            <a:endParaRPr lang="en-US"/>
          </a:p>
        </p:txBody>
      </p:sp>
    </p:spTree>
    <p:extLst>
      <p:ext uri="{BB962C8B-B14F-4D97-AF65-F5344CB8AC3E}">
        <p14:creationId xmlns:p14="http://schemas.microsoft.com/office/powerpoint/2010/main" val="420684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y-x </a:t>
            </a:r>
            <a:r>
              <a:rPr lang="th-TH" dirty="0" smtClean="0"/>
              <a:t>เป็นระยะกระจัดสัมพัทธ์</a:t>
            </a:r>
            <a:r>
              <a:rPr lang="en-US" dirty="0" smtClean="0"/>
              <a:t> </a:t>
            </a:r>
            <a:r>
              <a:rPr lang="th-TH" dirty="0" smtClean="0"/>
              <a:t>ของตัวถ่ายทอดการสั่นซึ่งประกอบด้วย</a:t>
            </a:r>
            <a:r>
              <a:rPr lang="th-TH" baseline="0" dirty="0" smtClean="0"/>
              <a:t> </a:t>
            </a:r>
            <a:r>
              <a:rPr lang="en-US" baseline="0" dirty="0" smtClean="0"/>
              <a:t>sprint </a:t>
            </a:r>
            <a:r>
              <a:rPr lang="th-TH" baseline="0" dirty="0" smtClean="0"/>
              <a:t>และ </a:t>
            </a:r>
            <a:r>
              <a:rPr lang="en-US" baseline="0" dirty="0" smtClean="0"/>
              <a:t>damper</a:t>
            </a:r>
          </a:p>
          <a:p>
            <a:r>
              <a:rPr lang="en-US" baseline="0" dirty="0" err="1" smtClean="0"/>
              <a:t>dy</a:t>
            </a:r>
            <a:r>
              <a:rPr lang="en-US" baseline="0" dirty="0" smtClean="0"/>
              <a:t>/</a:t>
            </a:r>
            <a:r>
              <a:rPr lang="en-US" baseline="0" dirty="0" err="1" smtClean="0"/>
              <a:t>dt</a:t>
            </a:r>
            <a:r>
              <a:rPr lang="en-US" baseline="0" dirty="0" smtClean="0"/>
              <a:t> – dx/</a:t>
            </a:r>
            <a:r>
              <a:rPr lang="en-US" baseline="0" dirty="0" err="1" smtClean="0"/>
              <a:t>dt</a:t>
            </a:r>
            <a:r>
              <a:rPr lang="en-US" baseline="0" dirty="0" smtClean="0"/>
              <a:t>  </a:t>
            </a:r>
            <a:r>
              <a:rPr lang="th-TH" baseline="0" dirty="0" smtClean="0"/>
              <a:t>เป็นความเร็วสัมพัทธ์ของตัวถ่ายทอดการสั่น</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4</a:t>
            </a:fld>
            <a:endParaRPr lang="en-US"/>
          </a:p>
        </p:txBody>
      </p:sp>
    </p:spTree>
    <p:extLst>
      <p:ext uri="{BB962C8B-B14F-4D97-AF65-F5344CB8AC3E}">
        <p14:creationId xmlns:p14="http://schemas.microsoft.com/office/powerpoint/2010/main" val="404882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Isolation is the reduction in transmitted vibration through the storage and controlled release of vibrational energy.</a:t>
            </a:r>
          </a:p>
          <a:p>
            <a:r>
              <a:rPr lang="en-US" sz="1200" b="0" i="0" kern="1200" dirty="0" smtClean="0">
                <a:solidFill>
                  <a:schemeClr val="tx1"/>
                </a:solidFill>
                <a:effectLst/>
                <a:latin typeface="+mn-lt"/>
                <a:ea typeface="+mn-ea"/>
                <a:cs typeface="+mn-cs"/>
              </a:rPr>
              <a:t>The figure shows the effect of adding damping to a spring mass system. In many cases, it is impossible to add enough damping to reduce peak transmitted vibrations to acceptable levels. Therefore, the system engineer must ensure that the natural frequency of the system is sufficiently below the disturbing frequency so the transmitted vibrations are minimized.</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5</a:t>
            </a:fld>
            <a:endParaRPr lang="en-US"/>
          </a:p>
        </p:txBody>
      </p:sp>
    </p:spTree>
    <p:extLst>
      <p:ext uri="{BB962C8B-B14F-4D97-AF65-F5344CB8AC3E}">
        <p14:creationId xmlns:p14="http://schemas.microsoft.com/office/powerpoint/2010/main" val="37753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Isolation is the reduction in transmitted vibration through the storage and controlled release of vibrational energy.</a:t>
            </a:r>
          </a:p>
          <a:p>
            <a:r>
              <a:rPr lang="en-US" sz="1200" b="0" i="0" kern="1200" dirty="0" smtClean="0">
                <a:solidFill>
                  <a:schemeClr val="tx1"/>
                </a:solidFill>
                <a:effectLst/>
                <a:latin typeface="+mn-lt"/>
                <a:ea typeface="+mn-ea"/>
                <a:cs typeface="+mn-cs"/>
              </a:rPr>
              <a:t>The figure shows the effect of adding damping to a spring mass system. In many cases, it is impossible to add enough damping to reduce peak transmitted vibrations to acceptable levels. Therefore, the system engineer must ensure that the natural frequency of the system is sufficiently below the disturbing frequency so the transmitted vibrations are minimized</a:t>
            </a:r>
            <a:r>
              <a:rPr lang="en-US" sz="1200" b="0" i="0" kern="1200" dirty="0" smtClean="0">
                <a:solidFill>
                  <a:schemeClr val="tx1"/>
                </a:solidFill>
                <a:effectLst/>
                <a:latin typeface="+mn-lt"/>
                <a:ea typeface="+mn-ea"/>
                <a:cs typeface="+mn-cs"/>
              </a:rPr>
              <a:t>.</a:t>
            </a:r>
          </a:p>
          <a:p>
            <a:r>
              <a:rPr lang="th-TH" sz="1200" b="0" i="0" kern="1200" dirty="0" smtClean="0">
                <a:solidFill>
                  <a:schemeClr val="tx1"/>
                </a:solidFill>
                <a:effectLst/>
                <a:latin typeface="+mn-lt"/>
                <a:ea typeface="+mn-ea"/>
                <a:cs typeface="+mn-cs"/>
              </a:rPr>
              <a:t>ข้อมูลเพิ่มเติมคือ ในกรณีที่เราไม่สามารถปรับเปลี่ยนเกี่ยวกับ </a:t>
            </a:r>
            <a:r>
              <a:rPr lang="en-US" sz="1200" b="0" i="0" kern="1200" dirty="0" smtClean="0">
                <a:solidFill>
                  <a:schemeClr val="tx1"/>
                </a:solidFill>
                <a:effectLst/>
                <a:latin typeface="+mn-lt"/>
                <a:ea typeface="+mn-ea"/>
                <a:cs typeface="+mn-cs"/>
              </a:rPr>
              <a:t>isolator</a:t>
            </a:r>
            <a:r>
              <a:rPr lang="en-US" sz="1200" b="0" i="0" kern="1200" baseline="0" dirty="0" smtClean="0">
                <a:solidFill>
                  <a:schemeClr val="tx1"/>
                </a:solidFill>
                <a:effectLst/>
                <a:latin typeface="+mn-lt"/>
                <a:ea typeface="+mn-ea"/>
                <a:cs typeface="+mn-cs"/>
              </a:rPr>
              <a:t> </a:t>
            </a:r>
            <a:r>
              <a:rPr lang="th-TH" sz="1200" b="0" i="0" kern="1200" baseline="0" dirty="0" smtClean="0">
                <a:solidFill>
                  <a:schemeClr val="tx1"/>
                </a:solidFill>
                <a:effectLst/>
                <a:latin typeface="+mn-lt"/>
                <a:ea typeface="+mn-ea"/>
                <a:cs typeface="+mn-cs"/>
              </a:rPr>
              <a:t>ได้แล้ว กล่าวคือ เปลี่ยน </a:t>
            </a:r>
            <a:r>
              <a:rPr lang="en-US" sz="1200" b="0" i="0" kern="1200" baseline="0" dirty="0" smtClean="0">
                <a:solidFill>
                  <a:schemeClr val="tx1"/>
                </a:solidFill>
                <a:effectLst/>
                <a:latin typeface="+mn-lt"/>
                <a:ea typeface="+mn-ea"/>
                <a:cs typeface="+mn-cs"/>
              </a:rPr>
              <a:t>natural frequency </a:t>
            </a:r>
            <a:r>
              <a:rPr lang="th-TH" sz="1200" b="0" i="0" kern="1200" baseline="0" dirty="0" smtClean="0">
                <a:solidFill>
                  <a:schemeClr val="tx1"/>
                </a:solidFill>
                <a:effectLst/>
                <a:latin typeface="+mn-lt"/>
                <a:ea typeface="+mn-ea"/>
                <a:cs typeface="+mn-cs"/>
              </a:rPr>
              <a:t>เพื่อให้ </a:t>
            </a:r>
            <a:r>
              <a:rPr lang="en-US" sz="1200" b="0" i="0" kern="1200" baseline="0" dirty="0" smtClean="0">
                <a:solidFill>
                  <a:schemeClr val="tx1"/>
                </a:solidFill>
                <a:effectLst/>
                <a:latin typeface="+mn-lt"/>
                <a:ea typeface="+mn-ea"/>
                <a:cs typeface="+mn-cs"/>
              </a:rPr>
              <a:t>operating frequency </a:t>
            </a:r>
            <a:r>
              <a:rPr lang="th-TH" sz="1200" b="0" i="0" kern="1200" baseline="0" dirty="0" smtClean="0">
                <a:solidFill>
                  <a:schemeClr val="tx1"/>
                </a:solidFill>
                <a:effectLst/>
                <a:latin typeface="+mn-lt"/>
                <a:ea typeface="+mn-ea"/>
                <a:cs typeface="+mn-cs"/>
              </a:rPr>
              <a:t>มาอยู่ใน </a:t>
            </a:r>
            <a:r>
              <a:rPr lang="en-US" sz="1200" b="0" i="0" kern="1200" baseline="0" dirty="0" smtClean="0">
                <a:solidFill>
                  <a:schemeClr val="tx1"/>
                </a:solidFill>
                <a:effectLst/>
                <a:latin typeface="+mn-lt"/>
                <a:ea typeface="+mn-ea"/>
                <a:cs typeface="+mn-cs"/>
              </a:rPr>
              <a:t>isolation mode</a:t>
            </a:r>
          </a:p>
          <a:p>
            <a:r>
              <a:rPr lang="th-TH" sz="1200" b="0" i="0" kern="1200" baseline="0" dirty="0" smtClean="0">
                <a:solidFill>
                  <a:schemeClr val="tx1"/>
                </a:solidFill>
                <a:effectLst/>
                <a:latin typeface="+mn-lt"/>
                <a:ea typeface="+mn-ea"/>
                <a:cs typeface="+mn-cs"/>
              </a:rPr>
              <a:t>เราก็สามารถลด </a:t>
            </a:r>
            <a:r>
              <a:rPr lang="en-US" sz="1200" b="0" i="0" kern="1200" baseline="0" dirty="0" smtClean="0">
                <a:solidFill>
                  <a:schemeClr val="tx1"/>
                </a:solidFill>
                <a:effectLst/>
                <a:latin typeface="+mn-lt"/>
                <a:ea typeface="+mn-ea"/>
                <a:cs typeface="+mn-cs"/>
              </a:rPr>
              <a:t>transmissibility </a:t>
            </a:r>
            <a:r>
              <a:rPr lang="th-TH" sz="1200" b="0" i="0" kern="1200" baseline="0" dirty="0" smtClean="0">
                <a:solidFill>
                  <a:schemeClr val="tx1"/>
                </a:solidFill>
                <a:effectLst/>
                <a:latin typeface="+mn-lt"/>
                <a:ea typeface="+mn-ea"/>
                <a:cs typeface="+mn-cs"/>
              </a:rPr>
              <a:t>ได้ </a:t>
            </a:r>
            <a:r>
              <a:rPr lang="en-US" sz="1200" b="0" i="0" kern="1200" baseline="0" dirty="0" smtClean="0">
                <a:solidFill>
                  <a:schemeClr val="tx1"/>
                </a:solidFill>
                <a:effectLst/>
                <a:latin typeface="+mn-lt"/>
                <a:ea typeface="+mn-ea"/>
                <a:cs typeface="+mn-cs"/>
              </a:rPr>
              <a:t>(</a:t>
            </a:r>
            <a:r>
              <a:rPr lang="th-TH" sz="1200" b="0" i="0" kern="1200" baseline="0" dirty="0" smtClean="0">
                <a:solidFill>
                  <a:schemeClr val="tx1"/>
                </a:solidFill>
                <a:effectLst/>
                <a:latin typeface="+mn-lt"/>
                <a:ea typeface="+mn-ea"/>
                <a:cs typeface="+mn-cs"/>
              </a:rPr>
              <a:t>ลด </a:t>
            </a:r>
            <a:r>
              <a:rPr lang="en-US" sz="1200" b="0" i="0" kern="1200" baseline="0" dirty="0" smtClean="0">
                <a:solidFill>
                  <a:schemeClr val="tx1"/>
                </a:solidFill>
                <a:effectLst/>
                <a:latin typeface="+mn-lt"/>
                <a:ea typeface="+mn-ea"/>
                <a:cs typeface="+mn-cs"/>
              </a:rPr>
              <a:t>transmissibility </a:t>
            </a:r>
            <a:r>
              <a:rPr lang="th-TH" sz="1200" b="0" i="0" kern="1200" baseline="0" dirty="0" smtClean="0">
                <a:solidFill>
                  <a:schemeClr val="tx1"/>
                </a:solidFill>
                <a:effectLst/>
                <a:latin typeface="+mn-lt"/>
                <a:ea typeface="+mn-ea"/>
                <a:cs typeface="+mn-cs"/>
              </a:rPr>
              <a:t>เท่ากับลด </a:t>
            </a:r>
            <a:r>
              <a:rPr lang="en-US" sz="1200" b="0" i="0" kern="1200" baseline="0" dirty="0" smtClean="0">
                <a:solidFill>
                  <a:schemeClr val="tx1"/>
                </a:solidFill>
                <a:effectLst/>
                <a:latin typeface="+mn-lt"/>
                <a:ea typeface="+mn-ea"/>
                <a:cs typeface="+mn-cs"/>
              </a:rPr>
              <a:t>energy transfer </a:t>
            </a:r>
            <a:r>
              <a:rPr lang="th-TH" sz="1200" b="0" i="0" kern="1200" baseline="0" dirty="0" smtClean="0">
                <a:solidFill>
                  <a:schemeClr val="tx1"/>
                </a:solidFill>
                <a:effectLst/>
                <a:latin typeface="+mn-lt"/>
                <a:ea typeface="+mn-ea"/>
                <a:cs typeface="+mn-cs"/>
              </a:rPr>
              <a:t>ที่จะไปยัง </a:t>
            </a:r>
            <a:r>
              <a:rPr lang="en-US" sz="1200" b="0" i="0" kern="1200" baseline="0" dirty="0" smtClean="0">
                <a:solidFill>
                  <a:schemeClr val="tx1"/>
                </a:solidFill>
                <a:effectLst/>
                <a:latin typeface="+mn-lt"/>
                <a:ea typeface="+mn-ea"/>
                <a:cs typeface="+mn-cs"/>
              </a:rPr>
              <a:t>structure </a:t>
            </a:r>
            <a:r>
              <a:rPr lang="th-TH" sz="1200" b="0" i="0" kern="1200" baseline="0" dirty="0" smtClean="0">
                <a:solidFill>
                  <a:schemeClr val="tx1"/>
                </a:solidFill>
                <a:effectLst/>
                <a:latin typeface="+mn-lt"/>
                <a:ea typeface="+mn-ea"/>
                <a:cs typeface="+mn-cs"/>
              </a:rPr>
              <a:t>ที่เราไม่ต้องการให้มันสั่น</a:t>
            </a:r>
            <a:r>
              <a:rPr lang="en-US" sz="1200" b="0" i="0" kern="1200" baseline="0" dirty="0" smtClean="0">
                <a:solidFill>
                  <a:schemeClr val="tx1"/>
                </a:solidFill>
                <a:effectLst/>
                <a:latin typeface="+mn-lt"/>
                <a:ea typeface="+mn-ea"/>
                <a:cs typeface="+mn-cs"/>
              </a:rPr>
              <a:t>)</a:t>
            </a:r>
            <a:r>
              <a:rPr lang="th-TH" sz="1200" b="0" i="0" kern="1200" baseline="0" dirty="0" smtClean="0">
                <a:solidFill>
                  <a:schemeClr val="tx1"/>
                </a:solidFill>
                <a:effectLst/>
                <a:latin typeface="+mn-lt"/>
                <a:ea typeface="+mn-ea"/>
                <a:cs typeface="+mn-cs"/>
              </a:rPr>
              <a:t> ได้ด้วยการเพิ่ม </a:t>
            </a:r>
            <a:r>
              <a:rPr lang="en-US" sz="1200" b="0" i="0" kern="1200" baseline="0" smtClean="0">
                <a:solidFill>
                  <a:schemeClr val="tx1"/>
                </a:solidFill>
                <a:effectLst/>
                <a:latin typeface="+mn-lt"/>
                <a:ea typeface="+mn-ea"/>
                <a:cs typeface="+mn-cs"/>
              </a:rPr>
              <a:t>damping ratio </a:t>
            </a:r>
            <a:r>
              <a:rPr lang="en-US" sz="1200" b="0" i="0" kern="1200" baseline="0" smtClean="0">
                <a:solidFill>
                  <a:schemeClr val="tx1"/>
                </a:solidFill>
                <a:effectLst/>
                <a:latin typeface="+mn-lt"/>
                <a:ea typeface="+mn-ea"/>
                <a:cs typeface="+mn-cs"/>
                <a:sym typeface="Symbol" panose="05050102010706020507" pitchFamily="18" charset="2"/>
              </a:rPr>
              <a:t></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6</a:t>
            </a:fld>
            <a:endParaRPr lang="en-US"/>
          </a:p>
        </p:txBody>
      </p:sp>
    </p:spTree>
    <p:extLst>
      <p:ext uri="{BB962C8B-B14F-4D97-AF65-F5344CB8AC3E}">
        <p14:creationId xmlns:p14="http://schemas.microsoft.com/office/powerpoint/2010/main" val="396582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12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^2 = s/m,</a:t>
            </a:r>
            <a:r>
              <a:rPr lang="en-US" sz="1200" baseline="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1200" dirty="0" smtClean="0">
                <a:latin typeface="Times New Roman" panose="02020603050405020304" pitchFamily="18" charset="0"/>
                <a:cs typeface="Times New Roman" panose="02020603050405020304" pitchFamily="18" charset="0"/>
              </a:rPr>
              <a:t>s</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then </a:t>
            </a:r>
            <a:r>
              <a:rPr lang="en-US" sz="12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1200"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7</a:t>
            </a:fld>
            <a:endParaRPr lang="en-US"/>
          </a:p>
        </p:txBody>
      </p:sp>
    </p:spTree>
    <p:extLst>
      <p:ext uri="{BB962C8B-B14F-4D97-AF65-F5344CB8AC3E}">
        <p14:creationId xmlns:p14="http://schemas.microsoft.com/office/powerpoint/2010/main" val="67494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9</a:t>
            </a:fld>
            <a:endParaRPr lang="en-US"/>
          </a:p>
        </p:txBody>
      </p:sp>
    </p:spTree>
    <p:extLst>
      <p:ext uri="{BB962C8B-B14F-4D97-AF65-F5344CB8AC3E}">
        <p14:creationId xmlns:p14="http://schemas.microsoft.com/office/powerpoint/2010/main" val="160289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Damping constant </a:t>
            </a:r>
            <a:r>
              <a:rPr lang="th-TH" dirty="0" smtClean="0"/>
              <a:t>ค่าคงตัวของการหน่วง</a:t>
            </a:r>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10</a:t>
            </a:fld>
            <a:endParaRPr lang="en-US"/>
          </a:p>
        </p:txBody>
      </p:sp>
    </p:spTree>
    <p:extLst>
      <p:ext uri="{BB962C8B-B14F-4D97-AF65-F5344CB8AC3E}">
        <p14:creationId xmlns:p14="http://schemas.microsoft.com/office/powerpoint/2010/main" val="2174374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is transmissibility?</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Transmissibility is another concept that summarizes particular behaviors of a mass, spring, damper system. It is the steady state amplitude ratio of output to input for a given </a:t>
            </a:r>
            <a:r>
              <a:rPr lang="en-US" sz="1200" b="0" i="0" u="none" strike="noStrike" kern="1200" dirty="0" smtClean="0">
                <a:solidFill>
                  <a:schemeClr val="tx1"/>
                </a:solidFill>
                <a:effectLst/>
                <a:latin typeface="+mn-lt"/>
                <a:ea typeface="+mn-ea"/>
                <a:cs typeface="+mn-cs"/>
                <a:hlinkClick r:id="rId3"/>
              </a:rPr>
              <a:t>frequency </a:t>
            </a:r>
            <a:r>
              <a:rPr lang="en-US" sz="1200" b="0" i="0" u="none" strike="noStrike" kern="1200" dirty="0" err="1" smtClean="0">
                <a:solidFill>
                  <a:schemeClr val="tx1"/>
                </a:solidFill>
                <a:effectLst/>
                <a:latin typeface="+mn-lt"/>
                <a:ea typeface="+mn-ea"/>
                <a:cs typeface="+mn-cs"/>
                <a:hlinkClick r:id="rId3"/>
              </a:rPr>
              <a:t>ratio</a:t>
            </a:r>
            <a:r>
              <a:rPr lang="en-US" sz="1200" b="0" i="0" kern="1200" dirty="0" err="1" smtClean="0">
                <a:solidFill>
                  <a:schemeClr val="tx1"/>
                </a:solidFill>
                <a:effectLst/>
                <a:latin typeface="+mn-lt"/>
                <a:ea typeface="+mn-ea"/>
                <a:cs typeface="+mn-cs"/>
              </a:rPr>
              <a:t>and</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damping ratio</a:t>
            </a:r>
            <a:r>
              <a:rPr lang="en-US" sz="1200" b="0" i="0" kern="1200" dirty="0" smtClean="0">
                <a:solidFill>
                  <a:schemeClr val="tx1"/>
                </a:solidFill>
                <a:effectLst/>
                <a:latin typeface="+mn-lt"/>
                <a:ea typeface="+mn-ea"/>
                <a:cs typeface="+mn-cs"/>
              </a:rPr>
              <a:t>. This amplitude ratio can be expressed in whatever units are of interest and most often will used as a measure of force transmitted or displacement transmitted. Transmissibility is a key concept to vibration isolation. One example of using this concept with respect to force is evaluating how a vibrating piece of equipment transmits force to the structure of a building and how this can be manipulated and reduced. A second example that would be concerned with transmitted displacement would be isolating sensitive equipment from a vibrating environment. Both of these concepts can also be extended to cars and race cars. The transmissibility plot below shows how amplitude ratio behaves as a function of </a:t>
            </a:r>
            <a:r>
              <a:rPr lang="en-US" sz="1200" b="0" i="0" u="none" strike="noStrike" kern="1200" dirty="0" smtClean="0">
                <a:solidFill>
                  <a:schemeClr val="tx1"/>
                </a:solidFill>
                <a:effectLst/>
                <a:latin typeface="+mn-lt"/>
                <a:ea typeface="+mn-ea"/>
                <a:cs typeface="+mn-cs"/>
                <a:hlinkClick r:id="rId3"/>
              </a:rPr>
              <a:t>frequency ratio</a:t>
            </a:r>
            <a:r>
              <a:rPr lang="en-US" sz="1200" b="0" i="0" kern="1200" dirty="0" smtClean="0">
                <a:solidFill>
                  <a:schemeClr val="tx1"/>
                </a:solidFill>
                <a:effectLst/>
                <a:latin typeface="+mn-lt"/>
                <a:ea typeface="+mn-ea"/>
                <a:cs typeface="+mn-cs"/>
              </a:rPr>
              <a:t> for </a:t>
            </a:r>
            <a:r>
              <a:rPr lang="en-US" sz="1200" b="0" i="0" kern="1200" dirty="0" err="1" smtClean="0">
                <a:solidFill>
                  <a:schemeClr val="tx1"/>
                </a:solidFill>
                <a:effectLst/>
                <a:latin typeface="+mn-lt"/>
                <a:ea typeface="+mn-ea"/>
                <a:cs typeface="+mn-cs"/>
              </a:rPr>
              <a:t>various</a:t>
            </a:r>
            <a:r>
              <a:rPr lang="en-US" sz="1200" b="0" i="0" u="none" strike="noStrike" kern="1200" dirty="0" err="1" smtClean="0">
                <a:solidFill>
                  <a:schemeClr val="tx1"/>
                </a:solidFill>
                <a:effectLst/>
                <a:latin typeface="+mn-lt"/>
                <a:ea typeface="+mn-ea"/>
                <a:cs typeface="+mn-cs"/>
                <a:hlinkClick r:id="rId4"/>
              </a:rPr>
              <a:t>damping</a:t>
            </a:r>
            <a:r>
              <a:rPr lang="en-US" sz="1200" b="0" i="0" u="none" strike="noStrike" kern="1200" dirty="0" smtClean="0">
                <a:solidFill>
                  <a:schemeClr val="tx1"/>
                </a:solidFill>
                <a:effectLst/>
                <a:latin typeface="+mn-lt"/>
                <a:ea typeface="+mn-ea"/>
                <a:cs typeface="+mn-cs"/>
                <a:hlinkClick r:id="rId4"/>
              </a:rPr>
              <a:t> ratios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976398-3E00-474B-BE6E-671F6BDC1E63}" type="slidenum">
              <a:rPr lang="en-US" smtClean="0"/>
              <a:t>15</a:t>
            </a:fld>
            <a:endParaRPr lang="en-US"/>
          </a:p>
        </p:txBody>
      </p:sp>
    </p:spTree>
    <p:extLst>
      <p:ext uri="{BB962C8B-B14F-4D97-AF65-F5344CB8AC3E}">
        <p14:creationId xmlns:p14="http://schemas.microsoft.com/office/powerpoint/2010/main" val="59633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E35B22B-C792-4BE0-8A72-62C93E9E6042}" type="datetime1">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D302A-26A3-48AF-8FB2-8E4650C043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89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F7E01E-F6B1-40A1-A1EA-F61F8BBBEFA0}" type="datetime1">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164187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C4AF13-ACDD-430C-A9C9-EA866B3CA8AD}" type="datetime1">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297578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D8F688-60F6-40FE-BF78-77CBB6808167}" type="datetime1">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212221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28B06D-C09E-4283-BF63-05A3AB32DE0C}" type="datetime1">
              <a:rPr lang="en-US" smtClean="0"/>
              <a:t>9/10/2018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FD302A-26A3-48AF-8FB2-8E4650C043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42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E4CE5F-DF0D-49BC-AB81-EE88B34EB56B}" type="datetime1">
              <a:rPr lang="en-US" smtClean="0"/>
              <a:t>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7489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7840B2-B87F-4238-B976-3043F2E8DC71}" type="datetime1">
              <a:rPr lang="en-US" smtClean="0"/>
              <a:t>9/10/2018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214075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0DF5F5D-82FD-4F6C-A891-12E5E655C22F}" type="datetime1">
              <a:rPr lang="en-US" smtClean="0"/>
              <a:t>9/10/2018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1899320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FDD4E5-92D1-4CD8-98E7-27CD993B5337}" type="datetime1">
              <a:rPr lang="en-US" smtClean="0"/>
              <a:t>9/10/2018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349507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A9B4659-D31A-43FA-9BB0-7884B7F11EA8}" type="datetime1">
              <a:rPr lang="en-US" smtClean="0"/>
              <a:t>9/10/2018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FFD302A-26A3-48AF-8FB2-8E4650C0437F}" type="slidenum">
              <a:rPr lang="en-US" smtClean="0"/>
              <a:t>‹#›</a:t>
            </a:fld>
            <a:endParaRPr lang="en-US"/>
          </a:p>
        </p:txBody>
      </p:sp>
    </p:spTree>
    <p:extLst>
      <p:ext uri="{BB962C8B-B14F-4D97-AF65-F5344CB8AC3E}">
        <p14:creationId xmlns:p14="http://schemas.microsoft.com/office/powerpoint/2010/main" val="191790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FF1E2F-1B69-4896-B95B-85F06300223D}" type="datetime1">
              <a:rPr lang="en-US" smtClean="0"/>
              <a:t>9/10/2018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FD302A-26A3-48AF-8FB2-8E4650C0437F}" type="slidenum">
              <a:rPr lang="en-US" smtClean="0"/>
              <a:t>‹#›</a:t>
            </a:fld>
            <a:endParaRPr lang="en-US"/>
          </a:p>
        </p:txBody>
      </p:sp>
    </p:spTree>
    <p:extLst>
      <p:ext uri="{BB962C8B-B14F-4D97-AF65-F5344CB8AC3E}">
        <p14:creationId xmlns:p14="http://schemas.microsoft.com/office/powerpoint/2010/main" val="412521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D8B94B-501A-4588-B8E4-D17AD834CC96}" type="datetime1">
              <a:rPr lang="en-US" smtClean="0"/>
              <a:t>9/10/2018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FD302A-26A3-48AF-8FB2-8E4650C0437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434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0.wmf"/><Relationship Id="rId5" Type="http://schemas.openxmlformats.org/officeDocument/2006/relationships/oleObject" Target="../embeddings/oleObject13.bin"/><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4.wmf"/><Relationship Id="rId5" Type="http://schemas.openxmlformats.org/officeDocument/2006/relationships/oleObject" Target="../embeddings/oleObject15.bin"/><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7.wmf"/><Relationship Id="rId5" Type="http://schemas.openxmlformats.org/officeDocument/2006/relationships/oleObject" Target="../embeddings/oleObject18.bin"/><Relationship Id="rId4" Type="http://schemas.openxmlformats.org/officeDocument/2006/relationships/image" Target="../media/image26.w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 Id="rId9" Type="http://schemas.openxmlformats.org/officeDocument/2006/relationships/image" Target="../media/image6.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xml"/><Relationship Id="rId7"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6.wmf"/><Relationship Id="rId4" Type="http://schemas.openxmlformats.org/officeDocument/2006/relationships/oleObject" Target="../embeddings/oleObject4.bin"/><Relationship Id="rId9"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5.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10.wmf"/><Relationship Id="rId10" Type="http://schemas.openxmlformats.org/officeDocument/2006/relationships/image" Target="../media/image13.gif"/><Relationship Id="rId4" Type="http://schemas.openxmlformats.org/officeDocument/2006/relationships/oleObject" Target="../embeddings/oleObject7.bin"/><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6.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6.wmf"/><Relationship Id="rId4" Type="http://schemas.openxmlformats.org/officeDocument/2006/relationships/oleObject" Target="../embeddings/oleObject10.bin"/><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Times New Roman" panose="02020603050405020304" pitchFamily="18" charset="0"/>
                <a:cs typeface="Times New Roman" panose="02020603050405020304" pitchFamily="18" charset="0"/>
              </a:rPr>
              <a:t>Vibration isolation</a:t>
            </a: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smtClean="0"/>
              <a:t>31</a:t>
            </a:r>
            <a:r>
              <a:rPr lang="en-US" baseline="30000" smtClean="0"/>
              <a:t>st</a:t>
            </a:r>
            <a:r>
              <a:rPr lang="en-US" smtClean="0"/>
              <a:t>  August 2017</a:t>
            </a:r>
            <a:endParaRPr lang="en-US" dirty="0"/>
          </a:p>
        </p:txBody>
      </p:sp>
      <p:sp>
        <p:nvSpPr>
          <p:cNvPr id="4" name="Slide Number Placeholder 3"/>
          <p:cNvSpPr>
            <a:spLocks noGrp="1"/>
          </p:cNvSpPr>
          <p:nvPr>
            <p:ph type="sldNum" sz="quarter" idx="12"/>
          </p:nvPr>
        </p:nvSpPr>
        <p:spPr/>
        <p:txBody>
          <a:bodyPr/>
          <a:lstStyle/>
          <a:p>
            <a:fld id="{5FFD302A-26A3-48AF-8FB2-8E4650C0437F}" type="slidenum">
              <a:rPr lang="en-US" smtClean="0"/>
              <a:t>1</a:t>
            </a:fld>
            <a:endParaRPr lang="en-US"/>
          </a:p>
        </p:txBody>
      </p:sp>
    </p:spTree>
    <p:extLst>
      <p:ext uri="{BB962C8B-B14F-4D97-AF65-F5344CB8AC3E}">
        <p14:creationId xmlns:p14="http://schemas.microsoft.com/office/powerpoint/2010/main" val="2060086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42" y="261446"/>
            <a:ext cx="11094720" cy="1450757"/>
          </a:xfrm>
        </p:spPr>
        <p:txBody>
          <a:bodyPr/>
          <a:lstStyle/>
          <a:p>
            <a:r>
              <a:rPr lang="en-US" b="1" dirty="0" smtClean="0">
                <a:latin typeface="Times New Roman" panose="02020603050405020304" pitchFamily="18" charset="0"/>
                <a:cs typeface="Times New Roman" panose="02020603050405020304" pitchFamily="18" charset="0"/>
              </a:rPr>
              <a:t>Problem : Effect of speed on the amplitude of  car vibration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91085" y="1845734"/>
            <a:ext cx="5123543" cy="4023360"/>
          </a:xfrm>
        </p:spPr>
        <p:txBody>
          <a:bodyPr>
            <a:normAutofit/>
          </a:bodyPr>
          <a:lstStyle/>
          <a:p>
            <a:r>
              <a:rPr lang="en-US" sz="2400" dirty="0" smtClean="0">
                <a:latin typeface="Times New Roman" panose="02020603050405020304" pitchFamily="18" charset="0"/>
                <a:cs typeface="Times New Roman" panose="02020603050405020304" pitchFamily="18" charset="0"/>
              </a:rPr>
              <a:t>Given</a:t>
            </a:r>
          </a:p>
          <a:p>
            <a:r>
              <a:rPr lang="en-US" sz="2400" dirty="0" smtClean="0">
                <a:latin typeface="Times New Roman" panose="02020603050405020304" pitchFamily="18" charset="0"/>
                <a:cs typeface="Times New Roman" panose="02020603050405020304" pitchFamily="18" charset="0"/>
              </a:rPr>
              <a:t>(1) car speed  =  20 km/</a:t>
            </a:r>
            <a:r>
              <a:rPr lang="en-US" sz="2400" dirty="0" err="1" smtClean="0">
                <a:latin typeface="Times New Roman" panose="02020603050405020304" pitchFamily="18" charset="0"/>
                <a:cs typeface="Times New Roman" panose="02020603050405020304" pitchFamily="18" charset="0"/>
              </a:rPr>
              <a:t>hr</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(2) car </a:t>
            </a:r>
            <a:r>
              <a:rPr lang="en-US" sz="2400" dirty="0">
                <a:latin typeface="Times New Roman" panose="02020603050405020304" pitchFamily="18" charset="0"/>
                <a:cs typeface="Times New Roman" panose="02020603050405020304" pitchFamily="18" charset="0"/>
              </a:rPr>
              <a:t>mass = 1007 kg</a:t>
            </a:r>
          </a:p>
          <a:p>
            <a:pPr marL="0" indent="0">
              <a:buNone/>
            </a:pPr>
            <a:r>
              <a:rPr lang="en-US" sz="2400" dirty="0" smtClean="0">
                <a:latin typeface="Times New Roman" panose="02020603050405020304" pitchFamily="18" charset="0"/>
                <a:cs typeface="Times New Roman" panose="02020603050405020304" pitchFamily="18" charset="0"/>
              </a:rPr>
              <a:t>(3) stiffness  s = 4 x 10</a:t>
            </a:r>
            <a:r>
              <a:rPr lang="en-US" sz="2400" baseline="30000" dirty="0" smtClean="0">
                <a:latin typeface="Times New Roman" panose="02020603050405020304" pitchFamily="18" charset="0"/>
                <a:cs typeface="Times New Roman" panose="02020603050405020304" pitchFamily="18" charset="0"/>
              </a:rPr>
              <a:t>4</a:t>
            </a:r>
            <a:r>
              <a:rPr lang="en-US" sz="2400" dirty="0" smtClean="0">
                <a:latin typeface="Times New Roman" panose="02020603050405020304" pitchFamily="18" charset="0"/>
                <a:cs typeface="Times New Roman" panose="02020603050405020304" pitchFamily="18" charset="0"/>
              </a:rPr>
              <a:t> N/m</a:t>
            </a:r>
          </a:p>
          <a:p>
            <a:r>
              <a:rPr lang="en-US" sz="2400" dirty="0" smtClean="0">
                <a:latin typeface="Times New Roman" panose="02020603050405020304" pitchFamily="18" charset="0"/>
                <a:cs typeface="Times New Roman" panose="02020603050405020304" pitchFamily="18" charset="0"/>
              </a:rPr>
              <a:t>(4) damping constant r  = 2000 Ns/m</a:t>
            </a:r>
          </a:p>
          <a:p>
            <a:r>
              <a:rPr lang="en-US" sz="2400" dirty="0" smtClean="0">
                <a:latin typeface="Times New Roman" panose="02020603050405020304" pitchFamily="18" charset="0"/>
                <a:cs typeface="Times New Roman" panose="02020603050405020304" pitchFamily="18" charset="0"/>
              </a:rPr>
              <a:t> Determine the </a:t>
            </a:r>
            <a:r>
              <a:rPr lang="en-US" sz="2400" b="1" dirty="0" smtClean="0">
                <a:solidFill>
                  <a:srgbClr val="FF0000"/>
                </a:solidFill>
                <a:latin typeface="Times New Roman" panose="02020603050405020304" pitchFamily="18" charset="0"/>
                <a:cs typeface="Times New Roman" panose="02020603050405020304" pitchFamily="18" charset="0"/>
              </a:rPr>
              <a:t>amplitude response </a:t>
            </a:r>
            <a:r>
              <a:rPr lang="en-US" sz="2400" dirty="0" smtClean="0">
                <a:latin typeface="Times New Roman" panose="02020603050405020304" pitchFamily="18" charset="0"/>
                <a:cs typeface="Times New Roman" panose="02020603050405020304" pitchFamily="18" charset="0"/>
              </a:rPr>
              <a:t>of the car to the vibrating road surface by considering the surface disturbance in the form of a </a:t>
            </a:r>
            <a:r>
              <a:rPr lang="en-US" sz="2400" b="1" dirty="0" smtClean="0">
                <a:solidFill>
                  <a:srgbClr val="FF0000"/>
                </a:solidFill>
                <a:latin typeface="Times New Roman" panose="02020603050405020304" pitchFamily="18" charset="0"/>
                <a:cs typeface="Times New Roman" panose="02020603050405020304" pitchFamily="18" charset="0"/>
              </a:rPr>
              <a:t>sinusoidal input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10</a:t>
            </a:fld>
            <a:endParaRPr lang="en-US"/>
          </a:p>
        </p:txBody>
      </p:sp>
      <p:sp>
        <p:nvSpPr>
          <p:cNvPr id="5" name="Rectangle 4"/>
          <p:cNvSpPr/>
          <p:nvPr/>
        </p:nvSpPr>
        <p:spPr>
          <a:xfrm>
            <a:off x="106227" y="6473070"/>
            <a:ext cx="7905658" cy="338554"/>
          </a:xfrm>
          <a:prstGeom prst="rect">
            <a:avLst/>
          </a:prstGeom>
        </p:spPr>
        <p:txBody>
          <a:bodyPr wrap="square">
            <a:spAutoFit/>
          </a:bodyPr>
          <a:lstStyle/>
          <a:p>
            <a:r>
              <a:rPr lang="en-US" sz="1600" dirty="0"/>
              <a:t>http://www.slideshare.net/SondiponAdhikari/base-excitation-of-dynamic-systems</a:t>
            </a:r>
          </a:p>
        </p:txBody>
      </p:sp>
      <p:grpSp>
        <p:nvGrpSpPr>
          <p:cNvPr id="12" name="Group 11"/>
          <p:cNvGrpSpPr/>
          <p:nvPr/>
        </p:nvGrpSpPr>
        <p:grpSpPr>
          <a:xfrm>
            <a:off x="233680" y="1845734"/>
            <a:ext cx="6210348" cy="4380895"/>
            <a:chOff x="233680" y="1845734"/>
            <a:chExt cx="6210348" cy="4380895"/>
          </a:xfrm>
        </p:grpSpPr>
        <p:grpSp>
          <p:nvGrpSpPr>
            <p:cNvPr id="7" name="Group 6"/>
            <p:cNvGrpSpPr/>
            <p:nvPr/>
          </p:nvGrpSpPr>
          <p:grpSpPr>
            <a:xfrm>
              <a:off x="233680" y="1845734"/>
              <a:ext cx="6210348" cy="4380895"/>
              <a:chOff x="233680" y="1845734"/>
              <a:chExt cx="6210348" cy="4380895"/>
            </a:xfrm>
          </p:grpSpPr>
          <p:pic>
            <p:nvPicPr>
              <p:cNvPr id="6146" name="Picture 2" descr="Example 2.4.1: Effect of speed&#10;on the amplitude of car vibration&#10;&#10;© Eng. Vib, 3rd Ed.&#10;12/27&#10;&#10;College of Engineering&#10;&#10; "/>
              <p:cNvPicPr>
                <a:picLocks noChangeAspect="1" noChangeArrowheads="1"/>
              </p:cNvPicPr>
              <p:nvPr/>
            </p:nvPicPr>
            <p:blipFill rotWithShape="1">
              <a:blip r:embed="rId3">
                <a:extLst>
                  <a:ext uri="{28A0092B-C50C-407E-A947-70E740481C1C}">
                    <a14:useLocalDpi xmlns:a14="http://schemas.microsoft.com/office/drawing/2010/main" val="0"/>
                  </a:ext>
                </a:extLst>
              </a:blip>
              <a:srcRect l="13858" t="23169" r="10274" b="10160"/>
              <a:stretch/>
            </p:blipFill>
            <p:spPr bwMode="auto">
              <a:xfrm>
                <a:off x="233680" y="1845734"/>
                <a:ext cx="6210348" cy="43808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0971" y="1845734"/>
                <a:ext cx="566057" cy="400110"/>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y(t)</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698171" y="3597065"/>
                <a:ext cx="123370" cy="159959"/>
              </a:xfrm>
              <a:prstGeom prst="rect">
                <a:avLst/>
              </a:prstGeom>
              <a:solidFill>
                <a:schemeClr val="bg1"/>
              </a:solid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67341" y="3257249"/>
                <a:ext cx="290602" cy="400110"/>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s</a:t>
                </a:r>
                <a:endParaRPr lang="en-US" sz="2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211627" y="3196955"/>
                <a:ext cx="239486" cy="400110"/>
              </a:xfrm>
              <a:prstGeom prst="rect">
                <a:avLst/>
              </a:prstGeom>
              <a:solidFill>
                <a:schemeClr val="bg1"/>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r</a:t>
                </a:r>
                <a:endParaRPr lang="en-US" sz="2000" dirty="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4586513" y="2627085"/>
              <a:ext cx="1509486"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20 km/</a:t>
              </a:r>
              <a:r>
                <a:rPr lang="en-US" b="1" dirty="0" err="1" smtClean="0">
                  <a:solidFill>
                    <a:srgbClr val="FF0000"/>
                  </a:solidFill>
                  <a:latin typeface="Times New Roman" panose="02020603050405020304" pitchFamily="18" charset="0"/>
                  <a:cs typeface="Times New Roman" panose="02020603050405020304" pitchFamily="18" charset="0"/>
                </a:rPr>
                <a:t>hr</a:t>
              </a:r>
              <a:endParaRPr lang="en-US"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26774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FD302A-26A3-48AF-8FB2-8E4650C0437F}" type="slidenum">
              <a:rPr lang="en-US" smtClean="0"/>
              <a:t>11</a:t>
            </a:fld>
            <a:endParaRPr lang="en-US"/>
          </a:p>
        </p:txBody>
      </p:sp>
      <p:pic>
        <p:nvPicPr>
          <p:cNvPr id="5" name="Picture 4"/>
          <p:cNvPicPr>
            <a:picLocks noChangeAspect="1"/>
          </p:cNvPicPr>
          <p:nvPr/>
        </p:nvPicPr>
        <p:blipFill>
          <a:blip r:embed="rId3"/>
          <a:stretch>
            <a:fillRect/>
          </a:stretch>
        </p:blipFill>
        <p:spPr>
          <a:xfrm>
            <a:off x="1395690" y="0"/>
            <a:ext cx="6435297" cy="4787750"/>
          </a:xfrm>
          <a:prstGeom prst="rect">
            <a:avLst/>
          </a:prstGeom>
        </p:spPr>
      </p:pic>
      <p:pic>
        <p:nvPicPr>
          <p:cNvPr id="6" name="Picture 5"/>
          <p:cNvPicPr>
            <a:picLocks noChangeAspect="1"/>
          </p:cNvPicPr>
          <p:nvPr/>
        </p:nvPicPr>
        <p:blipFill>
          <a:blip r:embed="rId4"/>
          <a:stretch>
            <a:fillRect/>
          </a:stretch>
        </p:blipFill>
        <p:spPr>
          <a:xfrm>
            <a:off x="1176653" y="4787750"/>
            <a:ext cx="5985594" cy="213750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038716066"/>
              </p:ext>
            </p:extLst>
          </p:nvPr>
        </p:nvGraphicFramePr>
        <p:xfrm>
          <a:off x="8320732" y="3042907"/>
          <a:ext cx="3598786" cy="969536"/>
        </p:xfrm>
        <a:graphic>
          <a:graphicData uri="http://schemas.openxmlformats.org/presentationml/2006/ole">
            <mc:AlternateContent xmlns:mc="http://schemas.openxmlformats.org/markup-compatibility/2006">
              <mc:Choice xmlns:v="urn:schemas-microsoft-com:vml" Requires="v">
                <p:oleObj spid="_x0000_s10244" name="Equation" r:id="rId5" imgW="2781000" imgH="749160" progId="Equation.DSMT4">
                  <p:embed/>
                </p:oleObj>
              </mc:Choice>
              <mc:Fallback>
                <p:oleObj name="Equation" r:id="rId5" imgW="2781000" imgH="749160" progId="Equation.DSMT4">
                  <p:embed/>
                  <p:pic>
                    <p:nvPicPr>
                      <p:cNvPr id="0" name=""/>
                      <p:cNvPicPr/>
                      <p:nvPr/>
                    </p:nvPicPr>
                    <p:blipFill>
                      <a:blip r:embed="rId6"/>
                      <a:stretch>
                        <a:fillRect/>
                      </a:stretch>
                    </p:blipFill>
                    <p:spPr>
                      <a:xfrm>
                        <a:off x="8320732" y="3042907"/>
                        <a:ext cx="3598786" cy="969536"/>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242170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994" y="21329"/>
            <a:ext cx="10058400" cy="968440"/>
          </a:xfrm>
        </p:spPr>
        <p:txBody>
          <a:bodyPr/>
          <a:lstStyle/>
          <a:p>
            <a:r>
              <a:rPr lang="en-US" b="1" dirty="0" smtClean="0">
                <a:latin typeface="Times New Roman" panose="02020603050405020304" pitchFamily="18" charset="0"/>
                <a:cs typeface="Times New Roman" panose="02020603050405020304" pitchFamily="18" charset="0"/>
              </a:rPr>
              <a:t>Force vibration isolation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15774" y="1250648"/>
            <a:ext cx="6003109" cy="4023360"/>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vibration source is mounted on isolator composed of a spring with stiffness   s   and a damper with damping constant   r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mass is disturbed by a force F(t).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What is the force transmissibility for isolating the source of vibration?</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12</a:t>
            </a:fld>
            <a:endParaRPr lang="en-US"/>
          </a:p>
        </p:txBody>
      </p:sp>
      <p:pic>
        <p:nvPicPr>
          <p:cNvPr id="5" name="Picture 4" descr="vib"/>
          <p:cNvPicPr/>
          <p:nvPr/>
        </p:nvPicPr>
        <p:blipFill rotWithShape="1">
          <a:blip r:embed="rId2">
            <a:extLst>
              <a:ext uri="{28A0092B-C50C-407E-A947-70E740481C1C}">
                <a14:useLocalDpi xmlns:a14="http://schemas.microsoft.com/office/drawing/2010/main" val="0"/>
              </a:ext>
            </a:extLst>
          </a:blip>
          <a:srcRect l="58668" t="13391" b="51990"/>
          <a:stretch/>
        </p:blipFill>
        <p:spPr bwMode="auto">
          <a:xfrm>
            <a:off x="108856" y="1442185"/>
            <a:ext cx="5100518" cy="3974493"/>
          </a:xfrm>
          <a:prstGeom prst="rect">
            <a:avLst/>
          </a:prstGeom>
          <a:noFill/>
          <a:ln>
            <a:noFill/>
          </a:ln>
        </p:spPr>
      </p:pic>
      <p:sp>
        <p:nvSpPr>
          <p:cNvPr id="6" name="Rectangle 5"/>
          <p:cNvSpPr/>
          <p:nvPr/>
        </p:nvSpPr>
        <p:spPr>
          <a:xfrm>
            <a:off x="650700" y="5869094"/>
            <a:ext cx="3778599" cy="369332"/>
          </a:xfrm>
          <a:prstGeom prst="rect">
            <a:avLst/>
          </a:prstGeom>
        </p:spPr>
        <p:txBody>
          <a:bodyPr wrap="none">
            <a:spAutoFit/>
          </a:bodyPr>
          <a:lstStyle/>
          <a:p>
            <a:r>
              <a:rPr lang="en-US" dirty="0"/>
              <a:t>http://slideplayer.com/slide/8032841/</a:t>
            </a:r>
          </a:p>
        </p:txBody>
      </p:sp>
      <p:grpSp>
        <p:nvGrpSpPr>
          <p:cNvPr id="9" name="Group 8"/>
          <p:cNvGrpSpPr/>
          <p:nvPr/>
        </p:nvGrpSpPr>
        <p:grpSpPr>
          <a:xfrm>
            <a:off x="806994" y="3701142"/>
            <a:ext cx="1852121" cy="461665"/>
            <a:chOff x="806994" y="3701142"/>
            <a:chExt cx="1852121" cy="461665"/>
          </a:xfrm>
        </p:grpSpPr>
        <p:sp>
          <p:nvSpPr>
            <p:cNvPr id="7" name="TextBox 6"/>
            <p:cNvSpPr txBox="1"/>
            <p:nvPr/>
          </p:nvSpPr>
          <p:spPr>
            <a:xfrm>
              <a:off x="806994" y="3701142"/>
              <a:ext cx="391886"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67229" y="3701142"/>
              <a:ext cx="391886"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r</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11566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Equation of motion of mass m is given by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solution as the displacement is written as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can be written in terms of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and </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13</a:t>
            </a:fld>
            <a:endParaRPr lang="en-US"/>
          </a:p>
        </p:txBody>
      </p:sp>
      <p:sp>
        <p:nvSpPr>
          <p:cNvPr id="5" name="Title 1"/>
          <p:cNvSpPr txBox="1">
            <a:spLocks/>
          </p:cNvSpPr>
          <p:nvPr/>
        </p:nvSpPr>
        <p:spPr>
          <a:xfrm>
            <a:off x="806994" y="21329"/>
            <a:ext cx="10058400" cy="96844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Force vibration isolation (cont.)</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8077398"/>
              </p:ext>
            </p:extLst>
          </p:nvPr>
        </p:nvGraphicFramePr>
        <p:xfrm>
          <a:off x="6638925" y="1768475"/>
          <a:ext cx="3709988" cy="574675"/>
        </p:xfrm>
        <a:graphic>
          <a:graphicData uri="http://schemas.openxmlformats.org/presentationml/2006/ole">
            <mc:AlternateContent xmlns:mc="http://schemas.openxmlformats.org/markup-compatibility/2006">
              <mc:Choice xmlns:v="urn:schemas-microsoft-com:vml" Requires="v">
                <p:oleObj spid="_x0000_s8240" name="Equation" r:id="rId3" imgW="1473120" imgH="228600" progId="Equation.DSMT4">
                  <p:embed/>
                </p:oleObj>
              </mc:Choice>
              <mc:Fallback>
                <p:oleObj name="Equation" r:id="rId3" imgW="1473120" imgH="228600" progId="Equation.DSMT4">
                  <p:embed/>
                  <p:pic>
                    <p:nvPicPr>
                      <p:cNvPr id="0" name=""/>
                      <p:cNvPicPr/>
                      <p:nvPr/>
                    </p:nvPicPr>
                    <p:blipFill>
                      <a:blip r:embed="rId4"/>
                      <a:stretch>
                        <a:fillRect/>
                      </a:stretch>
                    </p:blipFill>
                    <p:spPr>
                      <a:xfrm>
                        <a:off x="6638925" y="1768475"/>
                        <a:ext cx="3709988" cy="5746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42384892"/>
              </p:ext>
            </p:extLst>
          </p:nvPr>
        </p:nvGraphicFramePr>
        <p:xfrm>
          <a:off x="4257425" y="2958164"/>
          <a:ext cx="3086804" cy="998800"/>
        </p:xfrm>
        <a:graphic>
          <a:graphicData uri="http://schemas.openxmlformats.org/presentationml/2006/ole">
            <mc:AlternateContent xmlns:mc="http://schemas.openxmlformats.org/markup-compatibility/2006">
              <mc:Choice xmlns:v="urn:schemas-microsoft-com:vml" Requires="v">
                <p:oleObj spid="_x0000_s8241" name="Equation" r:id="rId5" imgW="1333440" imgH="431640" progId="Equation.DSMT4">
                  <p:embed/>
                </p:oleObj>
              </mc:Choice>
              <mc:Fallback>
                <p:oleObj name="Equation" r:id="rId5" imgW="1333440" imgH="431640" progId="Equation.DSMT4">
                  <p:embed/>
                  <p:pic>
                    <p:nvPicPr>
                      <p:cNvPr id="0" name=""/>
                      <p:cNvPicPr/>
                      <p:nvPr/>
                    </p:nvPicPr>
                    <p:blipFill>
                      <a:blip r:embed="rId6"/>
                      <a:stretch>
                        <a:fillRect/>
                      </a:stretch>
                    </p:blipFill>
                    <p:spPr>
                      <a:xfrm>
                        <a:off x="4257425" y="2958164"/>
                        <a:ext cx="3086804" cy="998800"/>
                      </a:xfrm>
                      <a:prstGeom prst="rect">
                        <a:avLst/>
                      </a:prstGeom>
                    </p:spPr>
                  </p:pic>
                </p:oleObj>
              </mc:Fallback>
            </mc:AlternateContent>
          </a:graphicData>
        </a:graphic>
      </p:graphicFrame>
      <p:sp>
        <p:nvSpPr>
          <p:cNvPr id="8" name="Rectangle 7"/>
          <p:cNvSpPr/>
          <p:nvPr/>
        </p:nvSpPr>
        <p:spPr>
          <a:xfrm>
            <a:off x="4257425" y="2757030"/>
            <a:ext cx="3710918" cy="118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678537909"/>
              </p:ext>
            </p:extLst>
          </p:nvPr>
        </p:nvGraphicFramePr>
        <p:xfrm>
          <a:off x="2834571" y="4433539"/>
          <a:ext cx="4945085" cy="1690119"/>
        </p:xfrm>
        <a:graphic>
          <a:graphicData uri="http://schemas.openxmlformats.org/presentationml/2006/ole">
            <mc:AlternateContent xmlns:mc="http://schemas.openxmlformats.org/markup-compatibility/2006">
              <mc:Choice xmlns:v="urn:schemas-microsoft-com:vml" Requires="v">
                <p:oleObj spid="_x0000_s8242" name="Equation" r:id="rId7" imgW="2933640" imgH="1002960" progId="Equation.DSMT4">
                  <p:embed/>
                </p:oleObj>
              </mc:Choice>
              <mc:Fallback>
                <p:oleObj name="Equation" r:id="rId7" imgW="2933640" imgH="1002960" progId="Equation.DSMT4">
                  <p:embed/>
                  <p:pic>
                    <p:nvPicPr>
                      <p:cNvPr id="0" name=""/>
                      <p:cNvPicPr/>
                      <p:nvPr/>
                    </p:nvPicPr>
                    <p:blipFill>
                      <a:blip r:embed="rId8"/>
                      <a:stretch>
                        <a:fillRect/>
                      </a:stretch>
                    </p:blipFill>
                    <p:spPr>
                      <a:xfrm>
                        <a:off x="2834571" y="4433539"/>
                        <a:ext cx="4945085" cy="1690119"/>
                      </a:xfrm>
                      <a:prstGeom prst="rect">
                        <a:avLst/>
                      </a:prstGeom>
                    </p:spPr>
                  </p:pic>
                </p:oleObj>
              </mc:Fallback>
            </mc:AlternateContent>
          </a:graphicData>
        </a:graphic>
      </p:graphicFrame>
    </p:spTree>
    <p:extLst>
      <p:ext uri="{BB962C8B-B14F-4D97-AF65-F5344CB8AC3E}">
        <p14:creationId xmlns:p14="http://schemas.microsoft.com/office/powerpoint/2010/main" val="33088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response of the supporting base is due to the force combination of spring with stiffness s  and damper with damping constant r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By substituting x from the previous slide and determine the force transmissibility,</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14</a:t>
            </a:fld>
            <a:endParaRPr lang="en-US"/>
          </a:p>
        </p:txBody>
      </p:sp>
      <p:sp>
        <p:nvSpPr>
          <p:cNvPr id="5" name="Title 1"/>
          <p:cNvSpPr txBox="1">
            <a:spLocks/>
          </p:cNvSpPr>
          <p:nvPr/>
        </p:nvSpPr>
        <p:spPr>
          <a:xfrm>
            <a:off x="806994" y="21329"/>
            <a:ext cx="10058400" cy="96844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Force vibration isolation (cont.)</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721664044"/>
              </p:ext>
            </p:extLst>
          </p:nvPr>
        </p:nvGraphicFramePr>
        <p:xfrm>
          <a:off x="4606959" y="2540049"/>
          <a:ext cx="2214754" cy="632787"/>
        </p:xfrm>
        <a:graphic>
          <a:graphicData uri="http://schemas.openxmlformats.org/presentationml/2006/ole">
            <mc:AlternateContent xmlns:mc="http://schemas.openxmlformats.org/markup-compatibility/2006">
              <mc:Choice xmlns:v="urn:schemas-microsoft-com:vml" Requires="v">
                <p:oleObj spid="_x0000_s9245" name="Equation" r:id="rId3" imgW="888840" imgH="253800" progId="Equation.DSMT4">
                  <p:embed/>
                </p:oleObj>
              </mc:Choice>
              <mc:Fallback>
                <p:oleObj name="Equation" r:id="rId3" imgW="888840" imgH="253800" progId="Equation.DSMT4">
                  <p:embed/>
                  <p:pic>
                    <p:nvPicPr>
                      <p:cNvPr id="0" name=""/>
                      <p:cNvPicPr/>
                      <p:nvPr/>
                    </p:nvPicPr>
                    <p:blipFill>
                      <a:blip r:embed="rId4"/>
                      <a:stretch>
                        <a:fillRect/>
                      </a:stretch>
                    </p:blipFill>
                    <p:spPr>
                      <a:xfrm>
                        <a:off x="4606959" y="2540049"/>
                        <a:ext cx="2214754" cy="63278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4044470"/>
              </p:ext>
            </p:extLst>
          </p:nvPr>
        </p:nvGraphicFramePr>
        <p:xfrm>
          <a:off x="2541588" y="3621088"/>
          <a:ext cx="3702050" cy="2501900"/>
        </p:xfrm>
        <a:graphic>
          <a:graphicData uri="http://schemas.openxmlformats.org/presentationml/2006/ole">
            <mc:AlternateContent xmlns:mc="http://schemas.openxmlformats.org/markup-compatibility/2006">
              <mc:Choice xmlns:v="urn:schemas-microsoft-com:vml" Requires="v">
                <p:oleObj spid="_x0000_s9246" name="Equation" r:id="rId5" imgW="2197080" imgH="1485720" progId="Equation.DSMT4">
                  <p:embed/>
                </p:oleObj>
              </mc:Choice>
              <mc:Fallback>
                <p:oleObj name="Equation" r:id="rId5" imgW="2197080" imgH="1485720" progId="Equation.DSMT4">
                  <p:embed/>
                  <p:pic>
                    <p:nvPicPr>
                      <p:cNvPr id="0" name=""/>
                      <p:cNvPicPr/>
                      <p:nvPr/>
                    </p:nvPicPr>
                    <p:blipFill>
                      <a:blip r:embed="rId6"/>
                      <a:stretch>
                        <a:fillRect/>
                      </a:stretch>
                    </p:blipFill>
                    <p:spPr>
                      <a:xfrm>
                        <a:off x="2541588" y="3621088"/>
                        <a:ext cx="3702050" cy="2501900"/>
                      </a:xfrm>
                      <a:prstGeom prst="rect">
                        <a:avLst/>
                      </a:prstGeom>
                    </p:spPr>
                  </p:pic>
                </p:oleObj>
              </mc:Fallback>
            </mc:AlternateContent>
          </a:graphicData>
        </a:graphic>
      </p:graphicFrame>
      <p:sp>
        <p:nvSpPr>
          <p:cNvPr id="8" name="TextBox 7"/>
          <p:cNvSpPr txBox="1"/>
          <p:nvPr/>
        </p:nvSpPr>
        <p:spPr>
          <a:xfrm>
            <a:off x="6952343" y="4265230"/>
            <a:ext cx="4528457"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 vibrating amplitude of the base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274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67723"/>
            <a:ext cx="10058400" cy="702298"/>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Force transmissibility curve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FFD302A-26A3-48AF-8FB2-8E4650C0437F}" type="slidenum">
              <a:rPr lang="en-US" smtClean="0"/>
              <a:t>15</a:t>
            </a:fld>
            <a:endParaRPr lang="en-US"/>
          </a:p>
        </p:txBody>
      </p:sp>
      <p:pic>
        <p:nvPicPr>
          <p:cNvPr id="10244" name="Picture 4" descr="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51" y="2068286"/>
            <a:ext cx="20383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kaztechnologies.com/wp-content/uploads/2015/10/transmissibility7-1-1024x58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10973"/>
            <a:ext cx="9753600" cy="5572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29550" y="6455578"/>
            <a:ext cx="3793859" cy="369332"/>
          </a:xfrm>
          <a:prstGeom prst="rect">
            <a:avLst/>
          </a:prstGeom>
        </p:spPr>
        <p:txBody>
          <a:bodyPr wrap="none">
            <a:spAutoFit/>
          </a:bodyPr>
          <a:lstStyle/>
          <a:p>
            <a:r>
              <a:rPr lang="en-US" dirty="0"/>
              <a:t>http://www.kaztechnologies.com/faq/</a:t>
            </a:r>
          </a:p>
        </p:txBody>
      </p:sp>
    </p:spTree>
    <p:extLst>
      <p:ext uri="{BB962C8B-B14F-4D97-AF65-F5344CB8AC3E}">
        <p14:creationId xmlns:p14="http://schemas.microsoft.com/office/powerpoint/2010/main" val="1573428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141461"/>
            <a:ext cx="10058400" cy="758426"/>
          </a:xfrm>
        </p:spPr>
        <p:txBody>
          <a:bodyPr/>
          <a:lstStyle/>
          <a:p>
            <a:pPr algn="ctr"/>
            <a:r>
              <a:rPr lang="en-US" b="1" dirty="0" smtClean="0">
                <a:latin typeface="Times New Roman" panose="02020603050405020304" pitchFamily="18" charset="0"/>
                <a:cs typeface="Times New Roman" panose="02020603050405020304" pitchFamily="18" charset="0"/>
              </a:rPr>
              <a:t>Vibration isolation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399" y="1120019"/>
            <a:ext cx="11887200" cy="4023360"/>
          </a:xfrm>
          <a:solidFill>
            <a:schemeClr val="bg1"/>
          </a:solidFill>
          <a:ln>
            <a:solidFill>
              <a:schemeClr val="bg1"/>
            </a:solidFill>
          </a:ln>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Generally, the vibration isolation can be divided into to two basic types ; i.e., </a:t>
            </a:r>
          </a:p>
          <a:p>
            <a:pPr marL="0" indent="0">
              <a:buNone/>
            </a:pPr>
            <a:r>
              <a:rPr lang="en-US" sz="2400" b="1" dirty="0" smtClean="0">
                <a:solidFill>
                  <a:srgbClr val="FF0000"/>
                </a:solidFill>
                <a:latin typeface="Times New Roman" panose="02020603050405020304" pitchFamily="18" charset="0"/>
                <a:cs typeface="Times New Roman" panose="02020603050405020304" pitchFamily="18" charset="0"/>
              </a:rPr>
              <a:t>(1)    displacement isolation and  (2)    force isolation</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moving-base model on </a:t>
            </a:r>
            <a:r>
              <a:rPr lang="en-US" sz="2400" b="1" dirty="0" smtClean="0">
                <a:solidFill>
                  <a:srgbClr val="FF0000"/>
                </a:solidFill>
                <a:latin typeface="Times New Roman" panose="02020603050405020304" pitchFamily="18" charset="0"/>
                <a:cs typeface="Times New Roman" panose="02020603050405020304" pitchFamily="18" charset="0"/>
              </a:rPr>
              <a:t>the left </a:t>
            </a:r>
            <a:r>
              <a:rPr lang="en-US" sz="2400" dirty="0" smtClean="0">
                <a:latin typeface="Times New Roman" panose="02020603050405020304" pitchFamily="18" charset="0"/>
                <a:cs typeface="Times New Roman" panose="02020603050405020304" pitchFamily="18" charset="0"/>
              </a:rPr>
              <a:t>is used in designing isolation to protect the device from motion of its point of attachment (base).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model on the right is used to protect the point of attachment (ground) from vibration of the mass.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2</a:t>
            </a:fld>
            <a:endParaRPr lang="en-US"/>
          </a:p>
        </p:txBody>
      </p:sp>
      <p:pic>
        <p:nvPicPr>
          <p:cNvPr id="5" name="Picture 4" descr="vib"/>
          <p:cNvPicPr/>
          <p:nvPr/>
        </p:nvPicPr>
        <p:blipFill rotWithShape="1">
          <a:blip r:embed="rId2">
            <a:extLst>
              <a:ext uri="{28A0092B-C50C-407E-A947-70E740481C1C}">
                <a14:useLocalDpi xmlns:a14="http://schemas.microsoft.com/office/drawing/2010/main" val="0"/>
              </a:ext>
            </a:extLst>
          </a:blip>
          <a:srcRect t="12982" b="46943"/>
          <a:stretch/>
        </p:blipFill>
        <p:spPr bwMode="auto">
          <a:xfrm>
            <a:off x="2112341" y="3455771"/>
            <a:ext cx="7788117" cy="321657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10539141" y="3396059"/>
            <a:ext cx="430887" cy="3276282"/>
          </a:xfrm>
          <a:prstGeom prst="rect">
            <a:avLst/>
          </a:prstGeom>
        </p:spPr>
        <p:txBody>
          <a:bodyPr vert="vert270" wrap="none">
            <a:spAutoFit/>
          </a:bodyPr>
          <a:lstStyle/>
          <a:p>
            <a:r>
              <a:rPr lang="en-US" sz="1600" dirty="0"/>
              <a:t>http://slideplayer.com/slide/8032841/</a:t>
            </a:r>
          </a:p>
        </p:txBody>
      </p:sp>
    </p:spTree>
    <p:extLst>
      <p:ext uri="{BB962C8B-B14F-4D97-AF65-F5344CB8AC3E}">
        <p14:creationId xmlns:p14="http://schemas.microsoft.com/office/powerpoint/2010/main" val="1882181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1" y="340790"/>
            <a:ext cx="10058400" cy="1450757"/>
          </a:xfrm>
        </p:spPr>
        <p:txBody>
          <a:bodyPr/>
          <a:lstStyle/>
          <a:p>
            <a:r>
              <a:rPr lang="en-US" b="1" dirty="0" smtClean="0">
                <a:latin typeface="Times New Roman" panose="02020603050405020304" pitchFamily="18" charset="0"/>
                <a:cs typeface="Times New Roman" panose="02020603050405020304" pitchFamily="18" charset="0"/>
              </a:rPr>
              <a:t>Problem on displacement vibration insulation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255358" y="1791547"/>
            <a:ext cx="3721994" cy="4614051"/>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y = vertical displacement of  the base about its rest position.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x = vertical vibration of the floor about its equilibrium position</a:t>
            </a:r>
          </a:p>
          <a:p>
            <a:pPr>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Requirement</a:t>
            </a:r>
            <a:r>
              <a:rPr lang="en-US" sz="2400" dirty="0" smtClean="0">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Protect sensitive objects </a:t>
            </a:r>
            <a:r>
              <a:rPr lang="en-US" sz="2400" dirty="0" smtClean="0">
                <a:solidFill>
                  <a:schemeClr val="tx1"/>
                </a:solidFill>
                <a:latin typeface="Times New Roman" panose="02020603050405020304" pitchFamily="18" charset="0"/>
                <a:cs typeface="Times New Roman" panose="02020603050405020304" pitchFamily="18" charset="0"/>
              </a:rPr>
              <a:t>(i.e. heavy base) from </a:t>
            </a:r>
            <a:r>
              <a:rPr lang="en-US" sz="2400" dirty="0">
                <a:solidFill>
                  <a:schemeClr val="tx1"/>
                </a:solidFill>
                <a:latin typeface="Times New Roman" panose="02020603050405020304" pitchFamily="18" charset="0"/>
                <a:cs typeface="Times New Roman" panose="02020603050405020304" pitchFamily="18" charset="0"/>
              </a:rPr>
              <a:t>vibrating floors and foundations. </a:t>
            </a:r>
            <a:endParaRPr lang="en-US" sz="2400" dirty="0" smtClean="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Target</a:t>
            </a:r>
            <a:r>
              <a:rPr lang="en-US" sz="2400" dirty="0" smtClean="0">
                <a:latin typeface="Times New Roman" panose="02020603050405020304" pitchFamily="18" charset="0"/>
                <a:cs typeface="Times New Roman" panose="02020603050405020304" pitchFamily="18" charset="0"/>
              </a:rPr>
              <a:t> : The ratio y/A is kept to a minimum.</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89962" y="1845734"/>
            <a:ext cx="7776083" cy="4207336"/>
          </a:xfrm>
          <a:prstGeom prst="rect">
            <a:avLst/>
          </a:prstGeom>
        </p:spPr>
      </p:pic>
      <p:sp>
        <p:nvSpPr>
          <p:cNvPr id="5" name="Slide Number Placeholder 4"/>
          <p:cNvSpPr>
            <a:spLocks noGrp="1"/>
          </p:cNvSpPr>
          <p:nvPr>
            <p:ph type="sldNum" sz="quarter" idx="12"/>
          </p:nvPr>
        </p:nvSpPr>
        <p:spPr/>
        <p:txBody>
          <a:bodyPr/>
          <a:lstStyle/>
          <a:p>
            <a:fld id="{5FFD302A-26A3-48AF-8FB2-8E4650C0437F}" type="slidenum">
              <a:rPr lang="en-US" smtClean="0"/>
              <a:t>3</a:t>
            </a:fld>
            <a:endParaRPr lang="en-US"/>
          </a:p>
        </p:txBody>
      </p:sp>
    </p:spTree>
    <p:extLst>
      <p:ext uri="{BB962C8B-B14F-4D97-AF65-F5344CB8AC3E}">
        <p14:creationId xmlns:p14="http://schemas.microsoft.com/office/powerpoint/2010/main" val="4189653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Equation of motion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Suppose y &gt; x;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Suppose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Determine the derivatives of </a:t>
            </a:r>
            <a:r>
              <a:rPr lang="en-US" sz="2400" i="1" dirty="0" smtClean="0">
                <a:latin typeface="Times New Roman" panose="02020603050405020304" pitchFamily="18" charset="0"/>
                <a:cs typeface="Times New Roman" panose="02020603050405020304" pitchFamily="18" charset="0"/>
              </a:rPr>
              <a:t>y</a:t>
            </a:r>
            <a:r>
              <a:rPr lang="en-US" sz="2400" dirty="0" smtClean="0">
                <a:latin typeface="Times New Roman" panose="02020603050405020304" pitchFamily="18" charset="0"/>
                <a:cs typeface="Times New Roman" panose="02020603050405020304" pitchFamily="18" charset="0"/>
              </a:rPr>
              <a:t> and </a:t>
            </a:r>
            <a:r>
              <a:rPr lang="en-US" sz="2400" i="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and substitute in the equation of motion.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ends up in terms of the </a:t>
            </a:r>
            <a:r>
              <a:rPr lang="en-US" sz="2400" b="1" dirty="0" smtClean="0">
                <a:solidFill>
                  <a:srgbClr val="FF0000"/>
                </a:solidFill>
                <a:latin typeface="Times New Roman" panose="02020603050405020304" pitchFamily="18" charset="0"/>
                <a:cs typeface="Times New Roman" panose="02020603050405020304" pitchFamily="18" charset="0"/>
              </a:rPr>
              <a:t>magnitude</a:t>
            </a:r>
            <a:r>
              <a:rPr lang="en-US" sz="2400" dirty="0" smtClean="0">
                <a:latin typeface="Times New Roman" panose="02020603050405020304" pitchFamily="18" charset="0"/>
                <a:cs typeface="Times New Roman" panose="02020603050405020304" pitchFamily="18" charset="0"/>
              </a:rPr>
              <a:t> ratio as follows, </a:t>
            </a: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4</a:t>
            </a:fld>
            <a:endParaRPr lang="en-US"/>
          </a:p>
        </p:txBody>
      </p:sp>
      <p:sp>
        <p:nvSpPr>
          <p:cNvPr id="5" name="Title 1"/>
          <p:cNvSpPr txBox="1">
            <a:spLocks/>
          </p:cNvSpPr>
          <p:nvPr/>
        </p:nvSpPr>
        <p:spPr>
          <a:xfrm>
            <a:off x="1365391" y="307447"/>
            <a:ext cx="10949577"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Problem on displacement vibration insulation (cont.)</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037209218"/>
              </p:ext>
            </p:extLst>
          </p:nvPr>
        </p:nvGraphicFramePr>
        <p:xfrm>
          <a:off x="3349267" y="2319127"/>
          <a:ext cx="3490913" cy="989012"/>
        </p:xfrm>
        <a:graphic>
          <a:graphicData uri="http://schemas.openxmlformats.org/presentationml/2006/ole">
            <mc:AlternateContent xmlns:mc="http://schemas.openxmlformats.org/markup-compatibility/2006">
              <mc:Choice xmlns:v="urn:schemas-microsoft-com:vml" Requires="v">
                <p:oleObj spid="_x0000_s1195" name="Equation" r:id="rId4" imgW="1612800" imgH="457200" progId="Equation.DSMT4">
                  <p:embed/>
                </p:oleObj>
              </mc:Choice>
              <mc:Fallback>
                <p:oleObj name="Equation" r:id="rId4" imgW="1612800" imgH="457200" progId="Equation.DSMT4">
                  <p:embed/>
                  <p:pic>
                    <p:nvPicPr>
                      <p:cNvPr id="0" name=""/>
                      <p:cNvPicPr/>
                      <p:nvPr/>
                    </p:nvPicPr>
                    <p:blipFill>
                      <a:blip r:embed="rId5"/>
                      <a:stretch>
                        <a:fillRect/>
                      </a:stretch>
                    </p:blipFill>
                    <p:spPr>
                      <a:xfrm>
                        <a:off x="3349267" y="2319127"/>
                        <a:ext cx="3490913" cy="98901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28674395"/>
              </p:ext>
            </p:extLst>
          </p:nvPr>
        </p:nvGraphicFramePr>
        <p:xfrm>
          <a:off x="2493963" y="3308350"/>
          <a:ext cx="4287837" cy="549275"/>
        </p:xfrm>
        <a:graphic>
          <a:graphicData uri="http://schemas.openxmlformats.org/presentationml/2006/ole">
            <mc:AlternateContent xmlns:mc="http://schemas.openxmlformats.org/markup-compatibility/2006">
              <mc:Choice xmlns:v="urn:schemas-microsoft-com:vml" Requires="v">
                <p:oleObj spid="_x0000_s1196" name="Equation" r:id="rId6" imgW="1981080" imgH="253800" progId="Equation.DSMT4">
                  <p:embed/>
                </p:oleObj>
              </mc:Choice>
              <mc:Fallback>
                <p:oleObj name="Equation" r:id="rId6" imgW="1981080" imgH="253800" progId="Equation.DSMT4">
                  <p:embed/>
                  <p:pic>
                    <p:nvPicPr>
                      <p:cNvPr id="0" name=""/>
                      <p:cNvPicPr/>
                      <p:nvPr/>
                    </p:nvPicPr>
                    <p:blipFill>
                      <a:blip r:embed="rId7"/>
                      <a:stretch>
                        <a:fillRect/>
                      </a:stretch>
                    </p:blipFill>
                    <p:spPr>
                      <a:xfrm>
                        <a:off x="2493963" y="3308350"/>
                        <a:ext cx="4287837" cy="5492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80681552"/>
              </p:ext>
            </p:extLst>
          </p:nvPr>
        </p:nvGraphicFramePr>
        <p:xfrm>
          <a:off x="3891280" y="4756259"/>
          <a:ext cx="4831806" cy="1579304"/>
        </p:xfrm>
        <a:graphic>
          <a:graphicData uri="http://schemas.openxmlformats.org/presentationml/2006/ole">
            <mc:AlternateContent xmlns:mc="http://schemas.openxmlformats.org/markup-compatibility/2006">
              <mc:Choice xmlns:v="urn:schemas-microsoft-com:vml" Requires="v">
                <p:oleObj spid="_x0000_s1197" name="Equation" r:id="rId8" imgW="2717640" imgH="888840" progId="Equation.DSMT4">
                  <p:embed/>
                </p:oleObj>
              </mc:Choice>
              <mc:Fallback>
                <p:oleObj name="Equation" r:id="rId8" imgW="2717640" imgH="888840" progId="Equation.DSMT4">
                  <p:embed/>
                  <p:pic>
                    <p:nvPicPr>
                      <p:cNvPr id="0" name=""/>
                      <p:cNvPicPr/>
                      <p:nvPr/>
                    </p:nvPicPr>
                    <p:blipFill>
                      <a:blip r:embed="rId9"/>
                      <a:stretch>
                        <a:fillRect/>
                      </a:stretch>
                    </p:blipFill>
                    <p:spPr>
                      <a:xfrm>
                        <a:off x="3891280" y="4756259"/>
                        <a:ext cx="4831806" cy="1579304"/>
                      </a:xfrm>
                      <a:prstGeom prst="rect">
                        <a:avLst/>
                      </a:prstGeom>
                    </p:spPr>
                  </p:pic>
                </p:oleObj>
              </mc:Fallback>
            </mc:AlternateContent>
          </a:graphicData>
        </a:graphic>
      </p:graphicFrame>
    </p:spTree>
    <p:extLst>
      <p:ext uri="{BB962C8B-B14F-4D97-AF65-F5344CB8AC3E}">
        <p14:creationId xmlns:p14="http://schemas.microsoft.com/office/powerpoint/2010/main" val="1793364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Physical meaning of the ratio |y/A|</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26958014"/>
              </p:ext>
            </p:extLst>
          </p:nvPr>
        </p:nvGraphicFramePr>
        <p:xfrm>
          <a:off x="2875281" y="1911459"/>
          <a:ext cx="6185944" cy="2021912"/>
        </p:xfrm>
        <a:graphic>
          <a:graphicData uri="http://schemas.openxmlformats.org/presentationml/2006/ole">
            <mc:AlternateContent xmlns:mc="http://schemas.openxmlformats.org/markup-compatibility/2006">
              <mc:Choice xmlns:v="urn:schemas-microsoft-com:vml" Requires="v">
                <p:oleObj spid="_x0000_s2201" name="Equation" r:id="rId4" imgW="2717640" imgH="888840" progId="Equation.DSMT4">
                  <p:embed/>
                </p:oleObj>
              </mc:Choice>
              <mc:Fallback>
                <p:oleObj name="Equation" r:id="rId4" imgW="2717640" imgH="888840" progId="Equation.DSMT4">
                  <p:embed/>
                  <p:pic>
                    <p:nvPicPr>
                      <p:cNvPr id="0" name=""/>
                      <p:cNvPicPr/>
                      <p:nvPr/>
                    </p:nvPicPr>
                    <p:blipFill>
                      <a:blip r:embed="rId5"/>
                      <a:stretch>
                        <a:fillRect/>
                      </a:stretch>
                    </p:blipFill>
                    <p:spPr>
                      <a:xfrm>
                        <a:off x="2875281" y="1911459"/>
                        <a:ext cx="6185944" cy="2021912"/>
                      </a:xfrm>
                      <a:prstGeom prst="rect">
                        <a:avLst/>
                      </a:prstGeom>
                    </p:spPr>
                  </p:pic>
                </p:oleObj>
              </mc:Fallback>
            </mc:AlternateContent>
          </a:graphicData>
        </a:graphic>
      </p:graphicFrame>
      <p:sp>
        <p:nvSpPr>
          <p:cNvPr id="6" name="Content Placeholder 5"/>
          <p:cNvSpPr>
            <a:spLocks noGrp="1"/>
          </p:cNvSpPr>
          <p:nvPr>
            <p:ph idx="1"/>
          </p:nvPr>
        </p:nvSpPr>
        <p:spPr>
          <a:xfrm>
            <a:off x="1097280" y="4296228"/>
            <a:ext cx="10058400" cy="1572865"/>
          </a:xfrm>
        </p:spPr>
        <p:txBody>
          <a:bodyPr>
            <a:normAutofit/>
          </a:bodyPr>
          <a:lstStyle/>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What does it mean if the magnitude ratio is greater than 1?</a:t>
            </a:r>
          </a:p>
          <a:p>
            <a:pPr>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Under the condition, this is found that                     or  </a:t>
            </a: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112619755"/>
              </p:ext>
            </p:extLst>
          </p:nvPr>
        </p:nvGraphicFramePr>
        <p:xfrm>
          <a:off x="6819900" y="4833938"/>
          <a:ext cx="1414463" cy="565150"/>
        </p:xfrm>
        <a:graphic>
          <a:graphicData uri="http://schemas.openxmlformats.org/presentationml/2006/ole">
            <mc:AlternateContent xmlns:mc="http://schemas.openxmlformats.org/markup-compatibility/2006">
              <mc:Choice xmlns:v="urn:schemas-microsoft-com:vml" Requires="v">
                <p:oleObj spid="_x0000_s2202" name="Equation" r:id="rId6" imgW="634680" imgH="253800" progId="Equation.DSMT4">
                  <p:embed/>
                </p:oleObj>
              </mc:Choice>
              <mc:Fallback>
                <p:oleObj name="Equation" r:id="rId6" imgW="634680" imgH="253800" progId="Equation.DSMT4">
                  <p:embed/>
                  <p:pic>
                    <p:nvPicPr>
                      <p:cNvPr id="0" name=""/>
                      <p:cNvPicPr/>
                      <p:nvPr/>
                    </p:nvPicPr>
                    <p:blipFill>
                      <a:blip r:embed="rId7"/>
                      <a:stretch>
                        <a:fillRect/>
                      </a:stretch>
                    </p:blipFill>
                    <p:spPr>
                      <a:xfrm>
                        <a:off x="6819900" y="4833938"/>
                        <a:ext cx="1414463" cy="5651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361199"/>
              </p:ext>
            </p:extLst>
          </p:nvPr>
        </p:nvGraphicFramePr>
        <p:xfrm>
          <a:off x="9061225" y="4723782"/>
          <a:ext cx="1301750" cy="960438"/>
        </p:xfrm>
        <a:graphic>
          <a:graphicData uri="http://schemas.openxmlformats.org/presentationml/2006/ole">
            <mc:AlternateContent xmlns:mc="http://schemas.openxmlformats.org/markup-compatibility/2006">
              <mc:Choice xmlns:v="urn:schemas-microsoft-com:vml" Requires="v">
                <p:oleObj spid="_x0000_s2203" name="Equation" r:id="rId8" imgW="583920" imgH="431640" progId="Equation.DSMT4">
                  <p:embed/>
                </p:oleObj>
              </mc:Choice>
              <mc:Fallback>
                <p:oleObj name="Equation" r:id="rId8" imgW="583920" imgH="431640" progId="Equation.DSMT4">
                  <p:embed/>
                  <p:pic>
                    <p:nvPicPr>
                      <p:cNvPr id="0" name=""/>
                      <p:cNvPicPr/>
                      <p:nvPr/>
                    </p:nvPicPr>
                    <p:blipFill>
                      <a:blip r:embed="rId9"/>
                      <a:stretch>
                        <a:fillRect/>
                      </a:stretch>
                    </p:blipFill>
                    <p:spPr>
                      <a:xfrm>
                        <a:off x="9061225" y="4723782"/>
                        <a:ext cx="1301750" cy="960438"/>
                      </a:xfrm>
                      <a:prstGeom prst="rect">
                        <a:avLst/>
                      </a:prstGeom>
                    </p:spPr>
                  </p:pic>
                </p:oleObj>
              </mc:Fallback>
            </mc:AlternateContent>
          </a:graphicData>
        </a:graphic>
      </p:graphicFrame>
    </p:spTree>
    <p:extLst>
      <p:ext uri="{BB962C8B-B14F-4D97-AF65-F5344CB8AC3E}">
        <p14:creationId xmlns:p14="http://schemas.microsoft.com/office/powerpoint/2010/main" val="2359264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0049" y="548289"/>
            <a:ext cx="6000206" cy="860066"/>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Displacement</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Transmissibility </a:t>
            </a:r>
            <a:r>
              <a:rPr lang="en-US" b="1" dirty="0">
                <a:latin typeface="Times New Roman" panose="02020603050405020304" pitchFamily="18" charset="0"/>
                <a:cs typeface="Times New Roman" panose="02020603050405020304" pitchFamily="18" charset="0"/>
              </a:rPr>
              <a:t>|y/A| </a:t>
            </a:r>
          </a:p>
        </p:txBody>
      </p:sp>
      <p:sp>
        <p:nvSpPr>
          <p:cNvPr id="3" name="Content Placeholder 2"/>
          <p:cNvSpPr>
            <a:spLocks noGrp="1"/>
          </p:cNvSpPr>
          <p:nvPr>
            <p:ph idx="1"/>
          </p:nvPr>
        </p:nvSpPr>
        <p:spPr>
          <a:xfrm>
            <a:off x="7150197" y="2061029"/>
            <a:ext cx="4005944" cy="3953473"/>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a:t>
            </a:r>
            <a:r>
              <a:rPr lang="en-US" sz="2800" b="1" dirty="0" smtClean="0">
                <a:solidFill>
                  <a:srgbClr val="FF0000"/>
                </a:solidFill>
                <a:latin typeface="Times New Roman" panose="02020603050405020304" pitchFamily="18" charset="0"/>
                <a:cs typeface="Times New Roman" panose="02020603050405020304" pitchFamily="18" charset="0"/>
              </a:rPr>
              <a:t>displacement vibration isolator </a:t>
            </a:r>
            <a:r>
              <a:rPr lang="en-US" sz="2800" dirty="0" smtClean="0">
                <a:latin typeface="Times New Roman" panose="02020603050405020304" pitchFamily="18" charset="0"/>
                <a:cs typeface="Times New Roman" panose="02020603050405020304" pitchFamily="18" charset="0"/>
              </a:rPr>
              <a:t>will generally </a:t>
            </a:r>
            <a:r>
              <a:rPr lang="en-US" sz="2800" dirty="0">
                <a:latin typeface="Times New Roman" panose="02020603050405020304" pitchFamily="18" charset="0"/>
                <a:cs typeface="Times New Roman" panose="02020603050405020304" pitchFamily="18" charset="0"/>
              </a:rPr>
              <a:t>operate at the mass controlled end of the frequency spectrum and the </a:t>
            </a:r>
            <a:r>
              <a:rPr lang="en-US" sz="2800" dirty="0" smtClean="0">
                <a:latin typeface="Times New Roman" panose="02020603050405020304" pitchFamily="18" charset="0"/>
                <a:cs typeface="Times New Roman" panose="02020603050405020304" pitchFamily="18" charset="0"/>
              </a:rPr>
              <a:t>resonant frequency </a:t>
            </a:r>
            <a:r>
              <a:rPr lang="en-US" sz="2800" dirty="0">
                <a:latin typeface="Times New Roman" panose="02020603050405020304" pitchFamily="18" charset="0"/>
                <a:cs typeface="Times New Roman" panose="02020603050405020304" pitchFamily="18" charset="0"/>
              </a:rPr>
              <a:t>is designed to be lower than the range of frequencies likely to be met.</a:t>
            </a:r>
          </a:p>
        </p:txBody>
      </p:sp>
      <p:sp>
        <p:nvSpPr>
          <p:cNvPr id="4" name="Slide Number Placeholder 3"/>
          <p:cNvSpPr>
            <a:spLocks noGrp="1"/>
          </p:cNvSpPr>
          <p:nvPr>
            <p:ph type="sldNum" sz="quarter" idx="12"/>
          </p:nvPr>
        </p:nvSpPr>
        <p:spPr/>
        <p:txBody>
          <a:bodyPr/>
          <a:lstStyle/>
          <a:p>
            <a:fld id="{5FFD302A-26A3-48AF-8FB2-8E4650C0437F}" type="slidenum">
              <a:rPr lang="en-US" smtClean="0"/>
              <a:t>6</a:t>
            </a:fld>
            <a:endParaRPr lang="en-US"/>
          </a:p>
        </p:txBody>
      </p:sp>
      <p:pic>
        <p:nvPicPr>
          <p:cNvPr id="3074" name="Picture 2" descr="http://images.machinedesign.com/images/archive/73297absolutetr_000000517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102"/>
            <a:ext cx="6367192" cy="5599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5671" y="5888821"/>
            <a:ext cx="5915850" cy="369332"/>
          </a:xfrm>
          <a:prstGeom prst="rect">
            <a:avLst/>
          </a:prstGeom>
        </p:spPr>
        <p:txBody>
          <a:bodyPr wrap="none">
            <a:spAutoFit/>
          </a:bodyPr>
          <a:lstStyle/>
          <a:p>
            <a:r>
              <a:rPr lang="en-US" dirty="0"/>
              <a:t>http://machinedesign.com/archive/shaking-vibration-models</a:t>
            </a:r>
          </a:p>
        </p:txBody>
      </p:sp>
    </p:spTree>
    <p:extLst>
      <p:ext uri="{BB962C8B-B14F-4D97-AF65-F5344CB8AC3E}">
        <p14:creationId xmlns:p14="http://schemas.microsoft.com/office/powerpoint/2010/main" val="1404965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2" y="105574"/>
            <a:ext cx="10058400" cy="1450757"/>
          </a:xfrm>
        </p:spPr>
        <p:txBody>
          <a:bodyPr/>
          <a:lstStyle/>
          <a:p>
            <a:r>
              <a:rPr lang="en-US" b="1" dirty="0" smtClean="0">
                <a:latin typeface="Times New Roman" panose="02020603050405020304" pitchFamily="18" charset="0"/>
                <a:cs typeface="Times New Roman" panose="02020603050405020304" pitchFamily="18" charset="0"/>
              </a:rPr>
              <a:t>Analysis of the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displacement transmissibility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7714" y="1845734"/>
            <a:ext cx="7068458"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From the displacement transmissibility the object vibrates </a:t>
            </a:r>
            <a:r>
              <a:rPr lang="en-US" sz="2400" b="1" dirty="0" smtClean="0">
                <a:solidFill>
                  <a:srgbClr val="FF0000"/>
                </a:solidFill>
                <a:latin typeface="Times New Roman" panose="02020603050405020304" pitchFamily="18" charset="0"/>
                <a:cs typeface="Times New Roman" panose="02020603050405020304" pitchFamily="18" charset="0"/>
              </a:rPr>
              <a:t>less than </a:t>
            </a:r>
            <a:r>
              <a:rPr lang="en-US" sz="2400" dirty="0" smtClean="0">
                <a:latin typeface="Times New Roman" panose="02020603050405020304" pitchFamily="18" charset="0"/>
                <a:cs typeface="Times New Roman" panose="02020603050405020304" pitchFamily="18" charset="0"/>
              </a:rPr>
              <a:t>the supporting surface of  vibrating frequency if vibration frequency                   (region of isolation).</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Lower-stiffness  vibration isolators decrease the natural frequency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and transmit less vibration to the object.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increasing isolator damping reduces an object’s vibration amplitude at                   by lessens          isolation at                   (region of amplification).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541288924"/>
              </p:ext>
            </p:extLst>
          </p:nvPr>
        </p:nvGraphicFramePr>
        <p:xfrm>
          <a:off x="4373335" y="2485822"/>
          <a:ext cx="1177471" cy="470460"/>
        </p:xfrm>
        <a:graphic>
          <a:graphicData uri="http://schemas.openxmlformats.org/presentationml/2006/ole">
            <mc:AlternateContent xmlns:mc="http://schemas.openxmlformats.org/markup-compatibility/2006">
              <mc:Choice xmlns:v="urn:schemas-microsoft-com:vml" Requires="v">
                <p:oleObj spid="_x0000_s4233" name="Equation" r:id="rId4" imgW="634680" imgH="253800" progId="Equation.DSMT4">
                  <p:embed/>
                </p:oleObj>
              </mc:Choice>
              <mc:Fallback>
                <p:oleObj name="Equation" r:id="rId4" imgW="634680" imgH="253800" progId="Equation.DSMT4">
                  <p:embed/>
                  <p:pic>
                    <p:nvPicPr>
                      <p:cNvPr id="0" name=""/>
                      <p:cNvPicPr/>
                      <p:nvPr/>
                    </p:nvPicPr>
                    <p:blipFill>
                      <a:blip r:embed="rId5"/>
                      <a:stretch>
                        <a:fillRect/>
                      </a:stretch>
                    </p:blipFill>
                    <p:spPr>
                      <a:xfrm>
                        <a:off x="4373335" y="2485822"/>
                        <a:ext cx="1177471" cy="47046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05569136"/>
              </p:ext>
            </p:extLst>
          </p:nvPr>
        </p:nvGraphicFramePr>
        <p:xfrm>
          <a:off x="1798184" y="4804570"/>
          <a:ext cx="1177471" cy="470460"/>
        </p:xfrm>
        <a:graphic>
          <a:graphicData uri="http://schemas.openxmlformats.org/presentationml/2006/ole">
            <mc:AlternateContent xmlns:mc="http://schemas.openxmlformats.org/markup-compatibility/2006">
              <mc:Choice xmlns:v="urn:schemas-microsoft-com:vml" Requires="v">
                <p:oleObj spid="_x0000_s4234" name="Equation" r:id="rId6" imgW="634680" imgH="253800" progId="Equation.DSMT4">
                  <p:embed/>
                </p:oleObj>
              </mc:Choice>
              <mc:Fallback>
                <p:oleObj name="Equation" r:id="rId6" imgW="634680" imgH="253800" progId="Equation.DSMT4">
                  <p:embed/>
                  <p:pic>
                    <p:nvPicPr>
                      <p:cNvPr id="0" name=""/>
                      <p:cNvPicPr/>
                      <p:nvPr/>
                    </p:nvPicPr>
                    <p:blipFill>
                      <a:blip r:embed="rId7"/>
                      <a:stretch>
                        <a:fillRect/>
                      </a:stretch>
                    </p:blipFill>
                    <p:spPr>
                      <a:xfrm>
                        <a:off x="1798184" y="4804570"/>
                        <a:ext cx="1177471" cy="47046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02912024"/>
              </p:ext>
            </p:extLst>
          </p:nvPr>
        </p:nvGraphicFramePr>
        <p:xfrm>
          <a:off x="3240996" y="4491040"/>
          <a:ext cx="847725" cy="423863"/>
        </p:xfrm>
        <a:graphic>
          <a:graphicData uri="http://schemas.openxmlformats.org/presentationml/2006/ole">
            <mc:AlternateContent xmlns:mc="http://schemas.openxmlformats.org/markup-compatibility/2006">
              <mc:Choice xmlns:v="urn:schemas-microsoft-com:vml" Requires="v">
                <p:oleObj spid="_x0000_s4235" name="Equation" r:id="rId8" imgW="457200" imgH="228600" progId="Equation.DSMT4">
                  <p:embed/>
                </p:oleObj>
              </mc:Choice>
              <mc:Fallback>
                <p:oleObj name="Equation" r:id="rId8" imgW="457200" imgH="228600" progId="Equation.DSMT4">
                  <p:embed/>
                  <p:pic>
                    <p:nvPicPr>
                      <p:cNvPr id="0" name=""/>
                      <p:cNvPicPr/>
                      <p:nvPr/>
                    </p:nvPicPr>
                    <p:blipFill>
                      <a:blip r:embed="rId9"/>
                      <a:stretch>
                        <a:fillRect/>
                      </a:stretch>
                    </p:blipFill>
                    <p:spPr>
                      <a:xfrm>
                        <a:off x="3240996" y="4491040"/>
                        <a:ext cx="847725" cy="423863"/>
                      </a:xfrm>
                      <a:prstGeom prst="rect">
                        <a:avLst/>
                      </a:prstGeom>
                    </p:spPr>
                  </p:pic>
                </p:oleObj>
              </mc:Fallback>
            </mc:AlternateContent>
          </a:graphicData>
        </a:graphic>
      </p:graphicFrame>
      <p:pic>
        <p:nvPicPr>
          <p:cNvPr id="4106" name="Picture 10" descr="Transmissibility Curv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2415" y="105573"/>
            <a:ext cx="3935413" cy="62453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20543" y="6455578"/>
            <a:ext cx="4759829" cy="369332"/>
          </a:xfrm>
          <a:prstGeom prst="rect">
            <a:avLst/>
          </a:prstGeom>
        </p:spPr>
        <p:txBody>
          <a:bodyPr wrap="none">
            <a:spAutoFit/>
          </a:bodyPr>
          <a:lstStyle/>
          <a:p>
            <a:r>
              <a:rPr lang="en-US" dirty="0"/>
              <a:t>http://www.novibration.com/isoselectguide.htm</a:t>
            </a:r>
          </a:p>
        </p:txBody>
      </p:sp>
    </p:spTree>
    <p:extLst>
      <p:ext uri="{BB962C8B-B14F-4D97-AF65-F5344CB8AC3E}">
        <p14:creationId xmlns:p14="http://schemas.microsoft.com/office/powerpoint/2010/main" val="640974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Animation of displacement vibration isolator</a:t>
            </a:r>
            <a:endParaRPr lang="en-US" b="1" dirty="0">
              <a:latin typeface="Times New Roman" panose="02020603050405020304" pitchFamily="18" charset="0"/>
              <a:cs typeface="Times New Roman" panose="02020603050405020304" pitchFamily="18" charset="0"/>
            </a:endParaRPr>
          </a:p>
        </p:txBody>
      </p:sp>
      <p:pic>
        <p:nvPicPr>
          <p:cNvPr id="5" name="312 - Response of passive vibration isolation system to sinusoidal excit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1015" y="1838917"/>
            <a:ext cx="7151688" cy="4022725"/>
          </a:xfrm>
        </p:spPr>
      </p:pic>
      <p:sp>
        <p:nvSpPr>
          <p:cNvPr id="4" name="Slide Number Placeholder 3"/>
          <p:cNvSpPr>
            <a:spLocks noGrp="1"/>
          </p:cNvSpPr>
          <p:nvPr>
            <p:ph type="sldNum" sz="quarter" idx="12"/>
          </p:nvPr>
        </p:nvSpPr>
        <p:spPr/>
        <p:txBody>
          <a:bodyPr/>
          <a:lstStyle/>
          <a:p>
            <a:fld id="{5FFD302A-26A3-48AF-8FB2-8E4650C0437F}" type="slidenum">
              <a:rPr lang="en-US" smtClean="0"/>
              <a:t>8</a:t>
            </a:fld>
            <a:endParaRPr lang="en-US"/>
          </a:p>
        </p:txBody>
      </p:sp>
      <p:pic>
        <p:nvPicPr>
          <p:cNvPr id="5122" name="Picture 2" descr="https://www.thorlabs.com/tutorials/Table3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703" y="1892417"/>
            <a:ext cx="4058330" cy="35855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972703" y="5692365"/>
            <a:ext cx="4219297" cy="338554"/>
          </a:xfrm>
          <a:prstGeom prst="rect">
            <a:avLst/>
          </a:prstGeom>
        </p:spPr>
        <p:txBody>
          <a:bodyPr wrap="none">
            <a:spAutoFit/>
          </a:bodyPr>
          <a:lstStyle/>
          <a:p>
            <a:r>
              <a:rPr lang="en-US" sz="1600" dirty="0"/>
              <a:t>https://www.thorlabs.com/tutorials/tables5.cfm</a:t>
            </a:r>
          </a:p>
        </p:txBody>
      </p:sp>
    </p:spTree>
    <p:extLst>
      <p:ext uri="{BB962C8B-B14F-4D97-AF65-F5344CB8AC3E}">
        <p14:creationId xmlns:p14="http://schemas.microsoft.com/office/powerpoint/2010/main" val="3330979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39" y="0"/>
            <a:ext cx="11588932" cy="1450757"/>
          </a:xfrm>
        </p:spPr>
        <p:txBody>
          <a:bodyPr/>
          <a:lstStyle/>
          <a:p>
            <a:r>
              <a:rPr lang="en-US" b="1" dirty="0" smtClean="0">
                <a:latin typeface="Times New Roman" panose="02020603050405020304" pitchFamily="18" charset="0"/>
                <a:cs typeface="Times New Roman" panose="02020603050405020304" pitchFamily="18" charset="0"/>
              </a:rPr>
              <a:t>Displacement transmissibility in terms of damping ratio </a:t>
            </a:r>
            <a:r>
              <a:rPr lang="en-US"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35429" y="1845734"/>
            <a:ext cx="10720251"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By definition, the damping ratio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is given as the ratio of the damping factor to the critical damping factor,</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leads to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Therefore, the transmissibility in terms of  is written as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5FFD302A-26A3-48AF-8FB2-8E4650C0437F}" type="slidenum">
              <a:rPr lang="en-US" smtClean="0"/>
              <a:t>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02276145"/>
              </p:ext>
            </p:extLst>
          </p:nvPr>
        </p:nvGraphicFramePr>
        <p:xfrm>
          <a:off x="4315097" y="2278070"/>
          <a:ext cx="1785257" cy="798667"/>
        </p:xfrm>
        <a:graphic>
          <a:graphicData uri="http://schemas.openxmlformats.org/presentationml/2006/ole">
            <mc:AlternateContent xmlns:mc="http://schemas.openxmlformats.org/markup-compatibility/2006">
              <mc:Choice xmlns:v="urn:schemas-microsoft-com:vml" Requires="v">
                <p:oleObj spid="_x0000_s7265" name="Equation" r:id="rId4" imgW="965160" imgH="431640" progId="Equation.DSMT4">
                  <p:embed/>
                </p:oleObj>
              </mc:Choice>
              <mc:Fallback>
                <p:oleObj name="Equation" r:id="rId4" imgW="965160" imgH="431640" progId="Equation.DSMT4">
                  <p:embed/>
                  <p:pic>
                    <p:nvPicPr>
                      <p:cNvPr id="0" name=""/>
                      <p:cNvPicPr/>
                      <p:nvPr/>
                    </p:nvPicPr>
                    <p:blipFill>
                      <a:blip r:embed="rId5"/>
                      <a:stretch>
                        <a:fillRect/>
                      </a:stretch>
                    </p:blipFill>
                    <p:spPr>
                      <a:xfrm>
                        <a:off x="4315097" y="2278070"/>
                        <a:ext cx="1785257" cy="79866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04830847"/>
              </p:ext>
            </p:extLst>
          </p:nvPr>
        </p:nvGraphicFramePr>
        <p:xfrm>
          <a:off x="2333625" y="2920195"/>
          <a:ext cx="2093232" cy="770530"/>
        </p:xfrm>
        <a:graphic>
          <a:graphicData uri="http://schemas.openxmlformats.org/presentationml/2006/ole">
            <mc:AlternateContent xmlns:mc="http://schemas.openxmlformats.org/markup-compatibility/2006">
              <mc:Choice xmlns:v="urn:schemas-microsoft-com:vml" Requires="v">
                <p:oleObj spid="_x0000_s7266" name="Equation" r:id="rId6" imgW="1206360" imgH="444240" progId="Equation.DSMT4">
                  <p:embed/>
                </p:oleObj>
              </mc:Choice>
              <mc:Fallback>
                <p:oleObj name="Equation" r:id="rId6" imgW="1206360" imgH="444240" progId="Equation.DSMT4">
                  <p:embed/>
                  <p:pic>
                    <p:nvPicPr>
                      <p:cNvPr id="0" name=""/>
                      <p:cNvPicPr/>
                      <p:nvPr/>
                    </p:nvPicPr>
                    <p:blipFill>
                      <a:blip r:embed="rId7"/>
                      <a:stretch>
                        <a:fillRect/>
                      </a:stretch>
                    </p:blipFill>
                    <p:spPr>
                      <a:xfrm>
                        <a:off x="2333625" y="2920195"/>
                        <a:ext cx="2093232" cy="77053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80928649"/>
              </p:ext>
            </p:extLst>
          </p:nvPr>
        </p:nvGraphicFramePr>
        <p:xfrm>
          <a:off x="2733380" y="4037205"/>
          <a:ext cx="4948689" cy="2422580"/>
        </p:xfrm>
        <a:graphic>
          <a:graphicData uri="http://schemas.openxmlformats.org/presentationml/2006/ole">
            <mc:AlternateContent xmlns:mc="http://schemas.openxmlformats.org/markup-compatibility/2006">
              <mc:Choice xmlns:v="urn:schemas-microsoft-com:vml" Requires="v">
                <p:oleObj spid="_x0000_s7267" name="Equation" r:id="rId8" imgW="3035160" imgH="1485720" progId="Equation.DSMT4">
                  <p:embed/>
                </p:oleObj>
              </mc:Choice>
              <mc:Fallback>
                <p:oleObj name="Equation" r:id="rId8" imgW="3035160" imgH="1485720" progId="Equation.DSMT4">
                  <p:embed/>
                  <p:pic>
                    <p:nvPicPr>
                      <p:cNvPr id="0" name=""/>
                      <p:cNvPicPr/>
                      <p:nvPr/>
                    </p:nvPicPr>
                    <p:blipFill>
                      <a:blip r:embed="rId9"/>
                      <a:stretch>
                        <a:fillRect/>
                      </a:stretch>
                    </p:blipFill>
                    <p:spPr>
                      <a:xfrm>
                        <a:off x="2733380" y="4037205"/>
                        <a:ext cx="4948689" cy="2422580"/>
                      </a:xfrm>
                      <a:prstGeom prst="rect">
                        <a:avLst/>
                      </a:prstGeom>
                    </p:spPr>
                  </p:pic>
                </p:oleObj>
              </mc:Fallback>
            </mc:AlternateContent>
          </a:graphicData>
        </a:graphic>
      </p:graphicFrame>
    </p:spTree>
    <p:extLst>
      <p:ext uri="{BB962C8B-B14F-4D97-AF65-F5344CB8AC3E}">
        <p14:creationId xmlns:p14="http://schemas.microsoft.com/office/powerpoint/2010/main" val="3012159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1292</TotalTime>
  <Words>943</Words>
  <Application>Microsoft Office PowerPoint</Application>
  <PresentationFormat>Widescreen</PresentationFormat>
  <Paragraphs>109</Paragraphs>
  <Slides>15</Slides>
  <Notes>8</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24" baseType="lpstr">
      <vt:lpstr>Arial</vt:lpstr>
      <vt:lpstr>Calibri</vt:lpstr>
      <vt:lpstr>Calibri Light</vt:lpstr>
      <vt:lpstr>Cordia New</vt:lpstr>
      <vt:lpstr>Symbol</vt:lpstr>
      <vt:lpstr>Times New Roman</vt:lpstr>
      <vt:lpstr>Retrospect</vt:lpstr>
      <vt:lpstr>Equation</vt:lpstr>
      <vt:lpstr>MathType 6.0 Equation</vt:lpstr>
      <vt:lpstr>Vibration isolation</vt:lpstr>
      <vt:lpstr>Vibration isolation</vt:lpstr>
      <vt:lpstr>Problem on displacement vibration insulation </vt:lpstr>
      <vt:lpstr>PowerPoint Presentation</vt:lpstr>
      <vt:lpstr>Physical meaning of the ratio |y/A|</vt:lpstr>
      <vt:lpstr>Displacement Transmissibility |y/A| </vt:lpstr>
      <vt:lpstr>Analysis of the  displacement transmissibility </vt:lpstr>
      <vt:lpstr>Animation of displacement vibration isolator</vt:lpstr>
      <vt:lpstr>Displacement transmissibility in terms of damping ratio </vt:lpstr>
      <vt:lpstr>Problem : Effect of speed on the amplitude of  car vibration</vt:lpstr>
      <vt:lpstr>PowerPoint Presentation</vt:lpstr>
      <vt:lpstr>Force vibration isolation</vt:lpstr>
      <vt:lpstr>PowerPoint Presentation</vt:lpstr>
      <vt:lpstr>PowerPoint Presentation</vt:lpstr>
      <vt:lpstr>Force transmissibility curve</vt:lpstr>
    </vt:vector>
  </TitlesOfParts>
  <Company>Mahidol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Vibration isolation</dc:title>
  <dc:creator>rachapak.chi@gmail.com</dc:creator>
  <cp:lastModifiedBy>rachapak.chi@gmail.com</cp:lastModifiedBy>
  <cp:revision>66</cp:revision>
  <dcterms:created xsi:type="dcterms:W3CDTF">2016-09-08T04:09:29Z</dcterms:created>
  <dcterms:modified xsi:type="dcterms:W3CDTF">2018-09-10T14:44:08Z</dcterms:modified>
</cp:coreProperties>
</file>